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12"/>
  </p:notesMasterIdLst>
  <p:sldIdLst>
    <p:sldId id="256" r:id="rId2"/>
    <p:sldId id="257" r:id="rId3"/>
    <p:sldId id="264" r:id="rId4"/>
    <p:sldId id="259" r:id="rId5"/>
    <p:sldId id="260" r:id="rId6"/>
    <p:sldId id="261" r:id="rId7"/>
    <p:sldId id="262" r:id="rId8"/>
    <p:sldId id="263"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F14C11-E705-40DA-8365-6CDE3A20C236}" type="doc">
      <dgm:prSet loTypeId="urn:microsoft.com/office/officeart/2005/8/layout/process1" loCatId="process" qsTypeId="urn:microsoft.com/office/officeart/2005/8/quickstyle/simple5" qsCatId="simple" csTypeId="urn:microsoft.com/office/officeart/2005/8/colors/colorful3" csCatId="colorful" phldr="1"/>
      <dgm:spPr/>
      <dgm:t>
        <a:bodyPr/>
        <a:lstStyle/>
        <a:p>
          <a:endParaRPr kumimoji="1" lang="ja-JP" altLang="en-US"/>
        </a:p>
      </dgm:t>
    </dgm:pt>
    <dgm:pt modelId="{E2C285BC-CA6D-411E-8EB0-9A42818C8918}">
      <dgm:prSet phldrT="[テキスト]" custT="1"/>
      <dgm:spPr/>
      <dgm:t>
        <a:bodyPr/>
        <a:lstStyle/>
        <a:p>
          <a:r>
            <a:rPr kumimoji="1" lang="ja-JP" altLang="en-US" sz="2200" b="1" dirty="0">
              <a:latin typeface="HG丸ｺﾞｼｯｸM-PRO" panose="020F0600000000000000" pitchFamily="50" charset="-128"/>
              <a:ea typeface="HG丸ｺﾞｼｯｸM-PRO" panose="020F0600000000000000" pitchFamily="50" charset="-128"/>
            </a:rPr>
            <a:t>組合の結成</a:t>
          </a:r>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土地の契約</a:t>
          </a:r>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設計契約</a:t>
          </a:r>
          <a:endParaRPr kumimoji="1" lang="en-US" altLang="ja-JP" sz="2200" b="1" dirty="0">
            <a:latin typeface="HG丸ｺﾞｼｯｸM-PRO" panose="020F0600000000000000" pitchFamily="50" charset="-128"/>
            <a:ea typeface="HG丸ｺﾞｼｯｸM-PRO" panose="020F0600000000000000" pitchFamily="50" charset="-128"/>
          </a:endParaRPr>
        </a:p>
        <a:p>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約</a:t>
          </a:r>
          <a:r>
            <a:rPr kumimoji="1" lang="en-US" altLang="ja-JP" sz="2200" b="1" dirty="0">
              <a:latin typeface="HG丸ｺﾞｼｯｸM-PRO" panose="020F0600000000000000" pitchFamily="50" charset="-128"/>
              <a:ea typeface="HG丸ｺﾞｼｯｸM-PRO" panose="020F0600000000000000" pitchFamily="50" charset="-128"/>
            </a:rPr>
            <a:t>1</a:t>
          </a:r>
          <a:r>
            <a:rPr kumimoji="1" lang="ja-JP" altLang="en-US" sz="2200" b="1" dirty="0">
              <a:latin typeface="HG丸ｺﾞｼｯｸM-PRO" panose="020F0600000000000000" pitchFamily="50" charset="-128"/>
              <a:ea typeface="HG丸ｺﾞｼｯｸM-PRO" panose="020F0600000000000000" pitchFamily="50" charset="-128"/>
            </a:rPr>
            <a:t>ヶ月</a:t>
          </a:r>
        </a:p>
      </dgm:t>
    </dgm:pt>
    <dgm:pt modelId="{15ADAEFE-098C-446B-85A1-9D7B6F175F3A}" type="parTrans" cxnId="{58F958AF-EEF0-4656-B4D4-3E83873CF33A}">
      <dgm:prSet/>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3B24B894-C5EB-411B-831D-A0BB72A45E2B}" type="sibTrans" cxnId="{58F958AF-EEF0-4656-B4D4-3E83873CF33A}">
      <dgm:prSet custT="1"/>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B60FEEC8-6708-4AF2-9459-B622DE15621D}">
      <dgm:prSet phldrT="[テキスト]" custT="1"/>
      <dgm:spPr/>
      <dgm:t>
        <a:bodyPr/>
        <a:lstStyle/>
        <a:p>
          <a:r>
            <a:rPr kumimoji="1" lang="ja-JP" altLang="en-US" sz="2200" b="1" dirty="0">
              <a:latin typeface="HG丸ｺﾞｼｯｸM-PRO" panose="020F0600000000000000" pitchFamily="50" charset="-128"/>
              <a:ea typeface="HG丸ｺﾞｼｯｸM-PRO" panose="020F0600000000000000" pitchFamily="50" charset="-128"/>
            </a:rPr>
            <a:t>建物・住戸の</a:t>
          </a:r>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設計</a:t>
          </a:r>
          <a:endParaRPr kumimoji="1" lang="en-US" altLang="ja-JP" sz="2200" b="1" dirty="0">
            <a:latin typeface="HG丸ｺﾞｼｯｸM-PRO" panose="020F0600000000000000" pitchFamily="50" charset="-128"/>
            <a:ea typeface="HG丸ｺﾞｼｯｸM-PRO" panose="020F0600000000000000" pitchFamily="50" charset="-128"/>
          </a:endParaRPr>
        </a:p>
        <a:p>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約</a:t>
          </a:r>
          <a:r>
            <a:rPr kumimoji="1" lang="en-US" altLang="ja-JP" sz="2200" b="1" dirty="0">
              <a:latin typeface="HG丸ｺﾞｼｯｸM-PRO" panose="020F0600000000000000" pitchFamily="50" charset="-128"/>
              <a:ea typeface="HG丸ｺﾞｼｯｸM-PRO" panose="020F0600000000000000" pitchFamily="50" charset="-128"/>
            </a:rPr>
            <a:t>6</a:t>
          </a:r>
          <a:r>
            <a:rPr kumimoji="1" lang="ja-JP" altLang="en-US" sz="2200" b="1" dirty="0">
              <a:latin typeface="HG丸ｺﾞｼｯｸM-PRO" panose="020F0600000000000000" pitchFamily="50" charset="-128"/>
              <a:ea typeface="HG丸ｺﾞｼｯｸM-PRO" panose="020F0600000000000000" pitchFamily="50" charset="-128"/>
            </a:rPr>
            <a:t>ヶ月</a:t>
          </a:r>
          <a:endParaRPr kumimoji="1" lang="en-US" altLang="ja-JP" sz="2200" b="1" dirty="0">
            <a:latin typeface="HG丸ｺﾞｼｯｸM-PRO" panose="020F0600000000000000" pitchFamily="50" charset="-128"/>
            <a:ea typeface="HG丸ｺﾞｼｯｸM-PRO" panose="020F0600000000000000" pitchFamily="50" charset="-128"/>
          </a:endParaRPr>
        </a:p>
      </dgm:t>
    </dgm:pt>
    <dgm:pt modelId="{35483B8A-48E0-4B0F-B850-7EDDB56B198E}" type="parTrans" cxnId="{8AAEC41B-665D-471C-830F-3F79815B5BDD}">
      <dgm:prSet/>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9ECA91E4-23B5-43C8-9806-1ED660302B42}" type="sibTrans" cxnId="{8AAEC41B-665D-471C-830F-3F79815B5BDD}">
      <dgm:prSet custT="1"/>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24A7FAB7-9EA0-46FF-B70E-113C47B352BE}">
      <dgm:prSet custT="1"/>
      <dgm:spPr/>
      <dgm:t>
        <a:bodyPr/>
        <a:lstStyle/>
        <a:p>
          <a:r>
            <a:rPr kumimoji="1" lang="ja-JP" altLang="en-US" sz="2200" b="1" dirty="0">
              <a:latin typeface="HG丸ｺﾞｼｯｸM-PRO" panose="020F0600000000000000" pitchFamily="50" charset="-128"/>
              <a:ea typeface="HG丸ｺﾞｼｯｸM-PRO" panose="020F0600000000000000" pitchFamily="50" charset="-128"/>
            </a:rPr>
            <a:t>施工</a:t>
          </a:r>
          <a:endParaRPr kumimoji="1" lang="en-US" altLang="ja-JP" sz="2200" b="1" dirty="0">
            <a:latin typeface="HG丸ｺﾞｼｯｸM-PRO" panose="020F0600000000000000" pitchFamily="50" charset="-128"/>
            <a:ea typeface="HG丸ｺﾞｼｯｸM-PRO" panose="020F0600000000000000" pitchFamily="50" charset="-128"/>
          </a:endParaRPr>
        </a:p>
        <a:p>
          <a:endParaRPr kumimoji="1" lang="en-US" altLang="ja-JP" sz="2200" b="1" dirty="0">
            <a:latin typeface="HG丸ｺﾞｼｯｸM-PRO" panose="020F0600000000000000" pitchFamily="50" charset="-128"/>
            <a:ea typeface="HG丸ｺﾞｼｯｸM-PRO" panose="020F0600000000000000" pitchFamily="50" charset="-128"/>
          </a:endParaRPr>
        </a:p>
        <a:p>
          <a:r>
            <a:rPr kumimoji="1" lang="ja-JP" altLang="en-US" sz="2200" b="1" dirty="0">
              <a:latin typeface="HG丸ｺﾞｼｯｸM-PRO" panose="020F0600000000000000" pitchFamily="50" charset="-128"/>
              <a:ea typeface="HG丸ｺﾞｼｯｸM-PRO" panose="020F0600000000000000" pitchFamily="50" charset="-128"/>
            </a:rPr>
            <a:t>約</a:t>
          </a:r>
          <a:r>
            <a:rPr kumimoji="1" lang="en-US" altLang="ja-JP" sz="2200" b="1" dirty="0">
              <a:latin typeface="HG丸ｺﾞｼｯｸM-PRO" panose="020F0600000000000000" pitchFamily="50" charset="-128"/>
              <a:ea typeface="HG丸ｺﾞｼｯｸM-PRO" panose="020F0600000000000000" pitchFamily="50" charset="-128"/>
            </a:rPr>
            <a:t>8</a:t>
          </a:r>
          <a:r>
            <a:rPr kumimoji="1" lang="ja-JP" altLang="en-US" sz="2200" b="1" dirty="0">
              <a:latin typeface="HG丸ｺﾞｼｯｸM-PRO" panose="020F0600000000000000" pitchFamily="50" charset="-128"/>
              <a:ea typeface="HG丸ｺﾞｼｯｸM-PRO" panose="020F0600000000000000" pitchFamily="50" charset="-128"/>
            </a:rPr>
            <a:t>～</a:t>
          </a:r>
          <a:r>
            <a:rPr kumimoji="1" lang="en-US" altLang="ja-JP" sz="2200" b="1" dirty="0">
              <a:latin typeface="HG丸ｺﾞｼｯｸM-PRO" panose="020F0600000000000000" pitchFamily="50" charset="-128"/>
              <a:ea typeface="HG丸ｺﾞｼｯｸM-PRO" panose="020F0600000000000000" pitchFamily="50" charset="-128"/>
            </a:rPr>
            <a:t>10</a:t>
          </a:r>
          <a:r>
            <a:rPr kumimoji="1" lang="ja-JP" altLang="en-US" sz="2200" b="1" dirty="0">
              <a:latin typeface="HG丸ｺﾞｼｯｸM-PRO" panose="020F0600000000000000" pitchFamily="50" charset="-128"/>
              <a:ea typeface="HG丸ｺﾞｼｯｸM-PRO" panose="020F0600000000000000" pitchFamily="50" charset="-128"/>
            </a:rPr>
            <a:t>ヶ月</a:t>
          </a:r>
          <a:endParaRPr kumimoji="1" lang="en-US" altLang="ja-JP" sz="2200" b="1" dirty="0">
            <a:latin typeface="HG丸ｺﾞｼｯｸM-PRO" panose="020F0600000000000000" pitchFamily="50" charset="-128"/>
            <a:ea typeface="HG丸ｺﾞｼｯｸM-PRO" panose="020F0600000000000000" pitchFamily="50" charset="-128"/>
          </a:endParaRPr>
        </a:p>
      </dgm:t>
    </dgm:pt>
    <dgm:pt modelId="{2F4D3300-D569-47CD-9F60-66F6C8BA5785}" type="parTrans" cxnId="{7CB2A5EF-C68C-479E-A285-D37190BEA05D}">
      <dgm:prSet/>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764195CF-EE48-496A-9281-91D19163BDC0}" type="sibTrans" cxnId="{7CB2A5EF-C68C-479E-A285-D37190BEA05D}">
      <dgm:prSet/>
      <dgm:spPr/>
      <dgm:t>
        <a:bodyPr/>
        <a:lstStyle/>
        <a:p>
          <a:endParaRPr kumimoji="1" lang="ja-JP" altLang="en-US" sz="2200" b="1">
            <a:latin typeface="HG丸ｺﾞｼｯｸM-PRO" panose="020F0600000000000000" pitchFamily="50" charset="-128"/>
            <a:ea typeface="HG丸ｺﾞｼｯｸM-PRO" panose="020F0600000000000000" pitchFamily="50" charset="-128"/>
          </a:endParaRPr>
        </a:p>
      </dgm:t>
    </dgm:pt>
    <dgm:pt modelId="{A39B5A94-3795-490A-B7F9-6A8B4DFFB261}" type="pres">
      <dgm:prSet presAssocID="{38F14C11-E705-40DA-8365-6CDE3A20C236}" presName="Name0" presStyleCnt="0">
        <dgm:presLayoutVars>
          <dgm:dir/>
          <dgm:resizeHandles val="exact"/>
        </dgm:presLayoutVars>
      </dgm:prSet>
      <dgm:spPr/>
    </dgm:pt>
    <dgm:pt modelId="{965D3458-139B-4CF2-A1E6-7ABDECFD7F67}" type="pres">
      <dgm:prSet presAssocID="{E2C285BC-CA6D-411E-8EB0-9A42818C8918}" presName="node" presStyleLbl="node1" presStyleIdx="0" presStyleCnt="3">
        <dgm:presLayoutVars>
          <dgm:bulletEnabled val="1"/>
        </dgm:presLayoutVars>
      </dgm:prSet>
      <dgm:spPr/>
    </dgm:pt>
    <dgm:pt modelId="{49BC38B8-C5B9-4C62-852E-980516548479}" type="pres">
      <dgm:prSet presAssocID="{3B24B894-C5EB-411B-831D-A0BB72A45E2B}" presName="sibTrans" presStyleLbl="sibTrans2D1" presStyleIdx="0" presStyleCnt="2"/>
      <dgm:spPr/>
    </dgm:pt>
    <dgm:pt modelId="{9D31FBFC-1714-49F1-965B-7849FC05B5D9}" type="pres">
      <dgm:prSet presAssocID="{3B24B894-C5EB-411B-831D-A0BB72A45E2B}" presName="connectorText" presStyleLbl="sibTrans2D1" presStyleIdx="0" presStyleCnt="2"/>
      <dgm:spPr/>
    </dgm:pt>
    <dgm:pt modelId="{C12ADA25-5E7D-4ACE-AFE0-087C7F5B71F2}" type="pres">
      <dgm:prSet presAssocID="{B60FEEC8-6708-4AF2-9459-B622DE15621D}" presName="node" presStyleLbl="node1" presStyleIdx="1" presStyleCnt="3">
        <dgm:presLayoutVars>
          <dgm:bulletEnabled val="1"/>
        </dgm:presLayoutVars>
      </dgm:prSet>
      <dgm:spPr/>
    </dgm:pt>
    <dgm:pt modelId="{5AD35454-3507-49A7-B39F-BF7524BA504B}" type="pres">
      <dgm:prSet presAssocID="{9ECA91E4-23B5-43C8-9806-1ED660302B42}" presName="sibTrans" presStyleLbl="sibTrans2D1" presStyleIdx="1" presStyleCnt="2"/>
      <dgm:spPr/>
    </dgm:pt>
    <dgm:pt modelId="{63692519-125B-4104-934C-85A36E576927}" type="pres">
      <dgm:prSet presAssocID="{9ECA91E4-23B5-43C8-9806-1ED660302B42}" presName="connectorText" presStyleLbl="sibTrans2D1" presStyleIdx="1" presStyleCnt="2"/>
      <dgm:spPr/>
    </dgm:pt>
    <dgm:pt modelId="{93FA9AA4-C6DF-4929-9EA0-B984E522E39B}" type="pres">
      <dgm:prSet presAssocID="{24A7FAB7-9EA0-46FF-B70E-113C47B352BE}" presName="node" presStyleLbl="node1" presStyleIdx="2" presStyleCnt="3">
        <dgm:presLayoutVars>
          <dgm:bulletEnabled val="1"/>
        </dgm:presLayoutVars>
      </dgm:prSet>
      <dgm:spPr/>
    </dgm:pt>
  </dgm:ptLst>
  <dgm:cxnLst>
    <dgm:cxn modelId="{A04FC10F-E4CB-4DD8-A48C-413E93ABD6E8}" type="presOf" srcId="{E2C285BC-CA6D-411E-8EB0-9A42818C8918}" destId="{965D3458-139B-4CF2-A1E6-7ABDECFD7F67}" srcOrd="0" destOrd="0" presId="urn:microsoft.com/office/officeart/2005/8/layout/process1"/>
    <dgm:cxn modelId="{8AAEC41B-665D-471C-830F-3F79815B5BDD}" srcId="{38F14C11-E705-40DA-8365-6CDE3A20C236}" destId="{B60FEEC8-6708-4AF2-9459-B622DE15621D}" srcOrd="1" destOrd="0" parTransId="{35483B8A-48E0-4B0F-B850-7EDDB56B198E}" sibTransId="{9ECA91E4-23B5-43C8-9806-1ED660302B42}"/>
    <dgm:cxn modelId="{90740663-E909-4797-8629-BE10A57EE0AB}" type="presOf" srcId="{9ECA91E4-23B5-43C8-9806-1ED660302B42}" destId="{63692519-125B-4104-934C-85A36E576927}" srcOrd="1" destOrd="0" presId="urn:microsoft.com/office/officeart/2005/8/layout/process1"/>
    <dgm:cxn modelId="{F65B7373-29CA-4BAC-B3BA-0BD8588C0866}" type="presOf" srcId="{9ECA91E4-23B5-43C8-9806-1ED660302B42}" destId="{5AD35454-3507-49A7-B39F-BF7524BA504B}" srcOrd="0" destOrd="0" presId="urn:microsoft.com/office/officeart/2005/8/layout/process1"/>
    <dgm:cxn modelId="{5E159792-2F9E-4C2A-80AA-40852CE4F018}" type="presOf" srcId="{3B24B894-C5EB-411B-831D-A0BB72A45E2B}" destId="{49BC38B8-C5B9-4C62-852E-980516548479}" srcOrd="0" destOrd="0" presId="urn:microsoft.com/office/officeart/2005/8/layout/process1"/>
    <dgm:cxn modelId="{58F958AF-EEF0-4656-B4D4-3E83873CF33A}" srcId="{38F14C11-E705-40DA-8365-6CDE3A20C236}" destId="{E2C285BC-CA6D-411E-8EB0-9A42818C8918}" srcOrd="0" destOrd="0" parTransId="{15ADAEFE-098C-446B-85A1-9D7B6F175F3A}" sibTransId="{3B24B894-C5EB-411B-831D-A0BB72A45E2B}"/>
    <dgm:cxn modelId="{95264CB2-0DA6-4660-A740-F4703686DF80}" type="presOf" srcId="{24A7FAB7-9EA0-46FF-B70E-113C47B352BE}" destId="{93FA9AA4-C6DF-4929-9EA0-B984E522E39B}" srcOrd="0" destOrd="0" presId="urn:microsoft.com/office/officeart/2005/8/layout/process1"/>
    <dgm:cxn modelId="{1D2BA6C9-B361-4F5F-AAA8-F27CB1D3DB0A}" type="presOf" srcId="{38F14C11-E705-40DA-8365-6CDE3A20C236}" destId="{A39B5A94-3795-490A-B7F9-6A8B4DFFB261}" srcOrd="0" destOrd="0" presId="urn:microsoft.com/office/officeart/2005/8/layout/process1"/>
    <dgm:cxn modelId="{5EBCF0E7-2C61-4CA5-816D-C8AB63601E1C}" type="presOf" srcId="{B60FEEC8-6708-4AF2-9459-B622DE15621D}" destId="{C12ADA25-5E7D-4ACE-AFE0-087C7F5B71F2}" srcOrd="0" destOrd="0" presId="urn:microsoft.com/office/officeart/2005/8/layout/process1"/>
    <dgm:cxn modelId="{7CB2A5EF-C68C-479E-A285-D37190BEA05D}" srcId="{38F14C11-E705-40DA-8365-6CDE3A20C236}" destId="{24A7FAB7-9EA0-46FF-B70E-113C47B352BE}" srcOrd="2" destOrd="0" parTransId="{2F4D3300-D569-47CD-9F60-66F6C8BA5785}" sibTransId="{764195CF-EE48-496A-9281-91D19163BDC0}"/>
    <dgm:cxn modelId="{CBB869F3-0810-4004-850F-ECF5B0724D2A}" type="presOf" srcId="{3B24B894-C5EB-411B-831D-A0BB72A45E2B}" destId="{9D31FBFC-1714-49F1-965B-7849FC05B5D9}" srcOrd="1" destOrd="0" presId="urn:microsoft.com/office/officeart/2005/8/layout/process1"/>
    <dgm:cxn modelId="{9DEF83AF-E002-41ED-AF8D-6156A8CA5A11}" type="presParOf" srcId="{A39B5A94-3795-490A-B7F9-6A8B4DFFB261}" destId="{965D3458-139B-4CF2-A1E6-7ABDECFD7F67}" srcOrd="0" destOrd="0" presId="urn:microsoft.com/office/officeart/2005/8/layout/process1"/>
    <dgm:cxn modelId="{845BFDD8-B280-4048-B542-A7F12C280E52}" type="presParOf" srcId="{A39B5A94-3795-490A-B7F9-6A8B4DFFB261}" destId="{49BC38B8-C5B9-4C62-852E-980516548479}" srcOrd="1" destOrd="0" presId="urn:microsoft.com/office/officeart/2005/8/layout/process1"/>
    <dgm:cxn modelId="{635A55BD-7A9B-4906-B317-BDFFBECD32DA}" type="presParOf" srcId="{49BC38B8-C5B9-4C62-852E-980516548479}" destId="{9D31FBFC-1714-49F1-965B-7849FC05B5D9}" srcOrd="0" destOrd="0" presId="urn:microsoft.com/office/officeart/2005/8/layout/process1"/>
    <dgm:cxn modelId="{FFE76785-1244-44F2-B2ED-E97A07A4B040}" type="presParOf" srcId="{A39B5A94-3795-490A-B7F9-6A8B4DFFB261}" destId="{C12ADA25-5E7D-4ACE-AFE0-087C7F5B71F2}" srcOrd="2" destOrd="0" presId="urn:microsoft.com/office/officeart/2005/8/layout/process1"/>
    <dgm:cxn modelId="{1D87704E-DC5E-4A58-AD31-6782D85F45C9}" type="presParOf" srcId="{A39B5A94-3795-490A-B7F9-6A8B4DFFB261}" destId="{5AD35454-3507-49A7-B39F-BF7524BA504B}" srcOrd="3" destOrd="0" presId="urn:microsoft.com/office/officeart/2005/8/layout/process1"/>
    <dgm:cxn modelId="{93222057-45CF-462D-8771-936F68F00973}" type="presParOf" srcId="{5AD35454-3507-49A7-B39F-BF7524BA504B}" destId="{63692519-125B-4104-934C-85A36E576927}" srcOrd="0" destOrd="0" presId="urn:microsoft.com/office/officeart/2005/8/layout/process1"/>
    <dgm:cxn modelId="{727E9158-9892-448C-8450-07256FEC5570}" type="presParOf" srcId="{A39B5A94-3795-490A-B7F9-6A8B4DFFB261}" destId="{93FA9AA4-C6DF-4929-9EA0-B984E522E39B}"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5D3458-139B-4CF2-A1E6-7ABDECFD7F67}">
      <dsp:nvSpPr>
        <dsp:cNvPr id="0" name=""/>
        <dsp:cNvSpPr/>
      </dsp:nvSpPr>
      <dsp:spPr>
        <a:xfrm>
          <a:off x="7277" y="206300"/>
          <a:ext cx="2175117" cy="2467398"/>
        </a:xfrm>
        <a:prstGeom prst="roundRect">
          <a:avLst>
            <a:gd name="adj" fmla="val 10000"/>
          </a:avLst>
        </a:prstGeom>
        <a:gradFill rotWithShape="0">
          <a:gsLst>
            <a:gs pos="0">
              <a:schemeClr val="accent3">
                <a:hueOff val="0"/>
                <a:satOff val="0"/>
                <a:lumOff val="0"/>
                <a:alphaOff val="0"/>
                <a:tint val="98000"/>
                <a:lumMod val="100000"/>
              </a:schemeClr>
            </a:gs>
            <a:gs pos="100000">
              <a:schemeClr val="accent3">
                <a:hueOff val="0"/>
                <a:satOff val="0"/>
                <a:lumOff val="0"/>
                <a:alphaOff val="0"/>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組合の結成</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土地の契約</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設計契約</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約</a:t>
          </a:r>
          <a:r>
            <a:rPr kumimoji="1" lang="en-US" altLang="ja-JP" sz="2200" b="1" kern="1200" dirty="0">
              <a:latin typeface="HG丸ｺﾞｼｯｸM-PRO" panose="020F0600000000000000" pitchFamily="50" charset="-128"/>
              <a:ea typeface="HG丸ｺﾞｼｯｸM-PRO" panose="020F0600000000000000" pitchFamily="50" charset="-128"/>
            </a:rPr>
            <a:t>1</a:t>
          </a:r>
          <a:r>
            <a:rPr kumimoji="1" lang="ja-JP" altLang="en-US" sz="2200" b="1" kern="1200" dirty="0">
              <a:latin typeface="HG丸ｺﾞｼｯｸM-PRO" panose="020F0600000000000000" pitchFamily="50" charset="-128"/>
              <a:ea typeface="HG丸ｺﾞｼｯｸM-PRO" panose="020F0600000000000000" pitchFamily="50" charset="-128"/>
            </a:rPr>
            <a:t>ヶ月</a:t>
          </a:r>
        </a:p>
      </dsp:txBody>
      <dsp:txXfrm>
        <a:off x="70984" y="270007"/>
        <a:ext cx="2047703" cy="2339984"/>
      </dsp:txXfrm>
    </dsp:sp>
    <dsp:sp modelId="{49BC38B8-C5B9-4C62-852E-980516548479}">
      <dsp:nvSpPr>
        <dsp:cNvPr id="0" name=""/>
        <dsp:cNvSpPr/>
      </dsp:nvSpPr>
      <dsp:spPr>
        <a:xfrm>
          <a:off x="2399906" y="1170285"/>
          <a:ext cx="461124" cy="539429"/>
        </a:xfrm>
        <a:prstGeom prst="rightArrow">
          <a:avLst>
            <a:gd name="adj1" fmla="val 60000"/>
            <a:gd name="adj2" fmla="val 50000"/>
          </a:avLst>
        </a:prstGeom>
        <a:gradFill rotWithShape="0">
          <a:gsLst>
            <a:gs pos="0">
              <a:schemeClr val="accent3">
                <a:hueOff val="0"/>
                <a:satOff val="0"/>
                <a:lumOff val="0"/>
                <a:alphaOff val="0"/>
                <a:tint val="98000"/>
                <a:lumMod val="100000"/>
              </a:schemeClr>
            </a:gs>
            <a:gs pos="100000">
              <a:schemeClr val="accent3">
                <a:hueOff val="0"/>
                <a:satOff val="0"/>
                <a:lumOff val="0"/>
                <a:alphaOff val="0"/>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kumimoji="1" lang="ja-JP" altLang="en-US" sz="2200" b="1" kern="1200">
            <a:latin typeface="HG丸ｺﾞｼｯｸM-PRO" panose="020F0600000000000000" pitchFamily="50" charset="-128"/>
            <a:ea typeface="HG丸ｺﾞｼｯｸM-PRO" panose="020F0600000000000000" pitchFamily="50" charset="-128"/>
          </a:endParaRPr>
        </a:p>
      </dsp:txBody>
      <dsp:txXfrm>
        <a:off x="2399906" y="1278171"/>
        <a:ext cx="322787" cy="323657"/>
      </dsp:txXfrm>
    </dsp:sp>
    <dsp:sp modelId="{C12ADA25-5E7D-4ACE-AFE0-087C7F5B71F2}">
      <dsp:nvSpPr>
        <dsp:cNvPr id="0" name=""/>
        <dsp:cNvSpPr/>
      </dsp:nvSpPr>
      <dsp:spPr>
        <a:xfrm>
          <a:off x="3052441" y="206300"/>
          <a:ext cx="2175117" cy="2467398"/>
        </a:xfrm>
        <a:prstGeom prst="roundRect">
          <a:avLst>
            <a:gd name="adj" fmla="val 10000"/>
          </a:avLst>
        </a:prstGeom>
        <a:gradFill rotWithShape="0">
          <a:gsLst>
            <a:gs pos="0">
              <a:schemeClr val="accent3">
                <a:hueOff val="-2479383"/>
                <a:satOff val="404"/>
                <a:lumOff val="1372"/>
                <a:alphaOff val="0"/>
                <a:tint val="98000"/>
                <a:lumMod val="100000"/>
              </a:schemeClr>
            </a:gs>
            <a:gs pos="100000">
              <a:schemeClr val="accent3">
                <a:hueOff val="-2479383"/>
                <a:satOff val="404"/>
                <a:lumOff val="1372"/>
                <a:alphaOff val="0"/>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建物・住戸の</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設計</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約</a:t>
          </a:r>
          <a:r>
            <a:rPr kumimoji="1" lang="en-US" altLang="ja-JP" sz="2200" b="1" kern="1200" dirty="0">
              <a:latin typeface="HG丸ｺﾞｼｯｸM-PRO" panose="020F0600000000000000" pitchFamily="50" charset="-128"/>
              <a:ea typeface="HG丸ｺﾞｼｯｸM-PRO" panose="020F0600000000000000" pitchFamily="50" charset="-128"/>
            </a:rPr>
            <a:t>6</a:t>
          </a:r>
          <a:r>
            <a:rPr kumimoji="1" lang="ja-JP" altLang="en-US" sz="2200" b="1" kern="1200" dirty="0">
              <a:latin typeface="HG丸ｺﾞｼｯｸM-PRO" panose="020F0600000000000000" pitchFamily="50" charset="-128"/>
              <a:ea typeface="HG丸ｺﾞｼｯｸM-PRO" panose="020F0600000000000000" pitchFamily="50" charset="-128"/>
            </a:rPr>
            <a:t>ヶ月</a:t>
          </a:r>
          <a:endParaRPr kumimoji="1" lang="en-US" altLang="ja-JP" sz="2200" b="1" kern="1200" dirty="0">
            <a:latin typeface="HG丸ｺﾞｼｯｸM-PRO" panose="020F0600000000000000" pitchFamily="50" charset="-128"/>
            <a:ea typeface="HG丸ｺﾞｼｯｸM-PRO" panose="020F0600000000000000" pitchFamily="50" charset="-128"/>
          </a:endParaRPr>
        </a:p>
      </dsp:txBody>
      <dsp:txXfrm>
        <a:off x="3116148" y="270007"/>
        <a:ext cx="2047703" cy="2339984"/>
      </dsp:txXfrm>
    </dsp:sp>
    <dsp:sp modelId="{5AD35454-3507-49A7-B39F-BF7524BA504B}">
      <dsp:nvSpPr>
        <dsp:cNvPr id="0" name=""/>
        <dsp:cNvSpPr/>
      </dsp:nvSpPr>
      <dsp:spPr>
        <a:xfrm>
          <a:off x="5445070" y="1170285"/>
          <a:ext cx="461124" cy="539429"/>
        </a:xfrm>
        <a:prstGeom prst="rightArrow">
          <a:avLst>
            <a:gd name="adj1" fmla="val 60000"/>
            <a:gd name="adj2" fmla="val 50000"/>
          </a:avLst>
        </a:prstGeom>
        <a:gradFill rotWithShape="0">
          <a:gsLst>
            <a:gs pos="0">
              <a:schemeClr val="accent3">
                <a:hueOff val="-4958767"/>
                <a:satOff val="808"/>
                <a:lumOff val="2744"/>
                <a:alphaOff val="0"/>
                <a:tint val="98000"/>
                <a:lumMod val="100000"/>
              </a:schemeClr>
            </a:gs>
            <a:gs pos="100000">
              <a:schemeClr val="accent3">
                <a:hueOff val="-4958767"/>
                <a:satOff val="808"/>
                <a:lumOff val="2744"/>
                <a:alphaOff val="0"/>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kumimoji="1" lang="ja-JP" altLang="en-US" sz="2200" b="1" kern="1200">
            <a:latin typeface="HG丸ｺﾞｼｯｸM-PRO" panose="020F0600000000000000" pitchFamily="50" charset="-128"/>
            <a:ea typeface="HG丸ｺﾞｼｯｸM-PRO" panose="020F0600000000000000" pitchFamily="50" charset="-128"/>
          </a:endParaRPr>
        </a:p>
      </dsp:txBody>
      <dsp:txXfrm>
        <a:off x="5445070" y="1278171"/>
        <a:ext cx="322787" cy="323657"/>
      </dsp:txXfrm>
    </dsp:sp>
    <dsp:sp modelId="{93FA9AA4-C6DF-4929-9EA0-B984E522E39B}">
      <dsp:nvSpPr>
        <dsp:cNvPr id="0" name=""/>
        <dsp:cNvSpPr/>
      </dsp:nvSpPr>
      <dsp:spPr>
        <a:xfrm>
          <a:off x="6097605" y="206300"/>
          <a:ext cx="2175117" cy="2467398"/>
        </a:xfrm>
        <a:prstGeom prst="roundRect">
          <a:avLst>
            <a:gd name="adj" fmla="val 10000"/>
          </a:avLst>
        </a:prstGeom>
        <a:gradFill rotWithShape="0">
          <a:gsLst>
            <a:gs pos="0">
              <a:schemeClr val="accent3">
                <a:hueOff val="-4958767"/>
                <a:satOff val="808"/>
                <a:lumOff val="2744"/>
                <a:alphaOff val="0"/>
                <a:tint val="98000"/>
                <a:lumMod val="100000"/>
              </a:schemeClr>
            </a:gs>
            <a:gs pos="100000">
              <a:schemeClr val="accent3">
                <a:hueOff val="-4958767"/>
                <a:satOff val="808"/>
                <a:lumOff val="2744"/>
                <a:alphaOff val="0"/>
                <a:shade val="88000"/>
                <a:lumMod val="88000"/>
              </a:schemeClr>
            </a:gs>
          </a:gsLst>
          <a:lin ang="5400000" scaled="1"/>
        </a:gradFill>
        <a:ln>
          <a:noFill/>
        </a:ln>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施工</a:t>
          </a: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endParaRPr kumimoji="1" lang="en-US" altLang="ja-JP" sz="2200" b="1" kern="1200" dirty="0">
            <a:latin typeface="HG丸ｺﾞｼｯｸM-PRO" panose="020F0600000000000000" pitchFamily="50" charset="-128"/>
            <a:ea typeface="HG丸ｺﾞｼｯｸM-PRO" panose="020F0600000000000000" pitchFamily="50" charset="-128"/>
          </a:endParaRPr>
        </a:p>
        <a:p>
          <a:pPr marL="0" lvl="0" indent="0" algn="ctr" defTabSz="977900">
            <a:lnSpc>
              <a:spcPct val="90000"/>
            </a:lnSpc>
            <a:spcBef>
              <a:spcPct val="0"/>
            </a:spcBef>
            <a:spcAft>
              <a:spcPct val="35000"/>
            </a:spcAft>
            <a:buNone/>
          </a:pPr>
          <a:r>
            <a:rPr kumimoji="1" lang="ja-JP" altLang="en-US" sz="2200" b="1" kern="1200" dirty="0">
              <a:latin typeface="HG丸ｺﾞｼｯｸM-PRO" panose="020F0600000000000000" pitchFamily="50" charset="-128"/>
              <a:ea typeface="HG丸ｺﾞｼｯｸM-PRO" panose="020F0600000000000000" pitchFamily="50" charset="-128"/>
            </a:rPr>
            <a:t>約</a:t>
          </a:r>
          <a:r>
            <a:rPr kumimoji="1" lang="en-US" altLang="ja-JP" sz="2200" b="1" kern="1200" dirty="0">
              <a:latin typeface="HG丸ｺﾞｼｯｸM-PRO" panose="020F0600000000000000" pitchFamily="50" charset="-128"/>
              <a:ea typeface="HG丸ｺﾞｼｯｸM-PRO" panose="020F0600000000000000" pitchFamily="50" charset="-128"/>
            </a:rPr>
            <a:t>8</a:t>
          </a:r>
          <a:r>
            <a:rPr kumimoji="1" lang="ja-JP" altLang="en-US" sz="2200" b="1" kern="1200" dirty="0">
              <a:latin typeface="HG丸ｺﾞｼｯｸM-PRO" panose="020F0600000000000000" pitchFamily="50" charset="-128"/>
              <a:ea typeface="HG丸ｺﾞｼｯｸM-PRO" panose="020F0600000000000000" pitchFamily="50" charset="-128"/>
            </a:rPr>
            <a:t>～</a:t>
          </a:r>
          <a:r>
            <a:rPr kumimoji="1" lang="en-US" altLang="ja-JP" sz="2200" b="1" kern="1200" dirty="0">
              <a:latin typeface="HG丸ｺﾞｼｯｸM-PRO" panose="020F0600000000000000" pitchFamily="50" charset="-128"/>
              <a:ea typeface="HG丸ｺﾞｼｯｸM-PRO" panose="020F0600000000000000" pitchFamily="50" charset="-128"/>
            </a:rPr>
            <a:t>10</a:t>
          </a:r>
          <a:r>
            <a:rPr kumimoji="1" lang="ja-JP" altLang="en-US" sz="2200" b="1" kern="1200" dirty="0">
              <a:latin typeface="HG丸ｺﾞｼｯｸM-PRO" panose="020F0600000000000000" pitchFamily="50" charset="-128"/>
              <a:ea typeface="HG丸ｺﾞｼｯｸM-PRO" panose="020F0600000000000000" pitchFamily="50" charset="-128"/>
            </a:rPr>
            <a:t>ヶ月</a:t>
          </a:r>
          <a:endParaRPr kumimoji="1" lang="en-US" altLang="ja-JP" sz="2200" b="1" kern="1200" dirty="0">
            <a:latin typeface="HG丸ｺﾞｼｯｸM-PRO" panose="020F0600000000000000" pitchFamily="50" charset="-128"/>
            <a:ea typeface="HG丸ｺﾞｼｯｸM-PRO" panose="020F0600000000000000" pitchFamily="50" charset="-128"/>
          </a:endParaRPr>
        </a:p>
      </dsp:txBody>
      <dsp:txXfrm>
        <a:off x="6161312" y="270007"/>
        <a:ext cx="2047703" cy="23399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DEC998-22B9-4ED0-93BC-5EA305A30545}" type="datetimeFigureOut">
              <a:rPr kumimoji="1" lang="ja-JP" altLang="en-US" smtClean="0"/>
              <a:t>2019/10/17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707CDC-3A11-4C56-B0BE-4AF56E400FF8}" type="slidenum">
              <a:rPr kumimoji="1" lang="ja-JP" altLang="en-US" smtClean="0"/>
              <a:t>‹#›</a:t>
            </a:fld>
            <a:endParaRPr kumimoji="1" lang="ja-JP" altLang="en-US"/>
          </a:p>
        </p:txBody>
      </p:sp>
    </p:spTree>
    <p:extLst>
      <p:ext uri="{BB962C8B-B14F-4D97-AF65-F5344CB8AC3E}">
        <p14:creationId xmlns:p14="http://schemas.microsoft.com/office/powerpoint/2010/main" val="24015884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alphaModFix amt="60000"/>
            <a:lum/>
          </a:blip>
          <a:srcRect/>
          <a:stretch>
            <a:fillRect t="-4000" b="-4000"/>
          </a:stretch>
        </a:blipFill>
        <a:effectLst/>
      </p:bgPr>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900000" y="1800000"/>
            <a:ext cx="8280000" cy="2520000"/>
          </a:xfrm>
          <a:noFill/>
          <a:effectLst/>
        </p:spPr>
        <p:txBody>
          <a:bodyPr anchor="b">
            <a:normAutofit/>
          </a:bodyPr>
          <a:lstStyle>
            <a:lvl1pPr algn="ctr">
              <a:defRPr sz="4800">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3962399" y="4385732"/>
            <a:ext cx="7197726" cy="1405467"/>
          </a:xfrm>
        </p:spPr>
        <p:txBody>
          <a:bodyPr anchor="b">
            <a:normAutofit/>
          </a:bodyPr>
          <a:lstStyle>
            <a:lvl1pPr marL="0" indent="0" algn="r">
              <a:buNone/>
              <a:defRPr sz="2800" b="1" cap="all">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1653DE94-BC31-42F7-85FF-5EEA93971CE0}" type="datetime1">
              <a:rPr kumimoji="1" lang="ja-JP" altLang="en-US" smtClean="0"/>
              <a:t>2019/10/17</a:t>
            </a:fld>
            <a:endParaRPr kumimoji="1" lang="ja-JP" altLang="en-US"/>
          </a:p>
        </p:txBody>
      </p:sp>
      <p:sp>
        <p:nvSpPr>
          <p:cNvPr id="5" name="Footer Placeholder 4"/>
          <p:cNvSpPr>
            <a:spLocks noGrp="1"/>
          </p:cNvSpPr>
          <p:nvPr>
            <p:ph type="ftr" sz="quarter" idx="11"/>
          </p:nvPr>
        </p:nvSpPr>
        <p:spPr>
          <a:xfrm>
            <a:off x="3962399" y="5870575"/>
            <a:ext cx="4893958" cy="377825"/>
          </a:xfrm>
        </p:spPr>
        <p:txBody>
          <a:bodyPr/>
          <a:lstStyle/>
          <a:p>
            <a:endParaRPr kumimoji="1" lang="ja-JP" altLang="en-US"/>
          </a:p>
        </p:txBody>
      </p:sp>
      <p:sp>
        <p:nvSpPr>
          <p:cNvPr id="6" name="Slide Number Placeholder 5"/>
          <p:cNvSpPr>
            <a:spLocks noGrp="1"/>
          </p:cNvSpPr>
          <p:nvPr>
            <p:ph type="sldNum" sz="quarter" idx="12"/>
          </p:nvPr>
        </p:nvSpPr>
        <p:spPr>
          <a:xfrm>
            <a:off x="10608958" y="5870575"/>
            <a:ext cx="551167" cy="377825"/>
          </a:xfrm>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304889710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ja-JP" altLang="en-US"/>
              <a:t>マスター タイトルの書式設定</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3D9E2C8-71B0-4596-9B65-A45238D4F16E}" type="datetime1">
              <a:rPr kumimoji="1" lang="ja-JP" altLang="en-US" smtClean="0"/>
              <a:t>2019/10/17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3547961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9F95F3E-1842-4060-8594-9A42144DFC7A}" type="datetime1">
              <a:rPr kumimoji="1" lang="ja-JP" altLang="en-US" smtClean="0"/>
              <a:t>2019/10/17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700010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C31800E-D87A-47EF-A874-E68220A2B478}"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965908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F8E8EF0-1A93-4D02-938A-9CEE88F333DC}"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04761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F635764-45B1-4010-A369-FAD7202125F2}"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764167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86FE4BA-1AE0-4C52-9527-4E0727BD151B}"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763475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ja-JP" altLang="en-US"/>
              <a:t>マスター テキストの書式設定</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98F29E7-3A55-4A69-ABF5-275A57EF0476}"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1424427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8B6990D-C9A1-4763-94A6-D3AA3F19EAF1}"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
        <p:nvSpPr>
          <p:cNvPr id="8" name="Title 1"/>
          <p:cNvSpPr>
            <a:spLocks noGrp="1"/>
          </p:cNvSpPr>
          <p:nvPr>
            <p:ph type="title"/>
          </p:nvPr>
        </p:nvSpPr>
        <p:spPr>
          <a:xfrm>
            <a:off x="685801" y="609600"/>
            <a:ext cx="10131425" cy="1456267"/>
          </a:xfrm>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1684276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FCDD786-904A-439B-966C-B9CE584290C1}"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24638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07B4DEC-C8EE-4EB8-A7A4-1C11A260B9F5}"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97701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17D7938-6C99-431A-B192-587C831A4B0F}" type="datetime1">
              <a:rPr kumimoji="1" lang="ja-JP" altLang="en-US" smtClean="0"/>
              <a:t>2019/10/17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777120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28C4E3D-C0F2-4DEA-9F52-6ABF044001E1}" type="datetime1">
              <a:rPr kumimoji="1" lang="ja-JP" altLang="en-US" smtClean="0"/>
              <a:t>2019/10/17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05745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つのコンテンツ2">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5802" y="2142067"/>
            <a:ext cx="4995334" cy="3649134"/>
          </a:xfrm>
        </p:spPr>
        <p:txBody>
          <a:bodyPr anchor="ctr">
            <a:normAutofit/>
          </a:bodyPr>
          <a:lstStyle>
            <a:lvl1pPr marL="0" indent="252000">
              <a:buFontTx/>
              <a:buNone/>
              <a:defRPr sz="2400"/>
            </a:lvl1pPr>
            <a:lvl2pPr marL="457200" indent="252000">
              <a:buFontTx/>
              <a:buNone/>
              <a:defRPr sz="2400"/>
            </a:lvl2pPr>
            <a:lvl3pPr marL="914400" indent="252000">
              <a:buFontTx/>
              <a:buNone/>
              <a:defRPr sz="2400"/>
            </a:lvl3pPr>
            <a:lvl4pPr marL="1371600" indent="252000">
              <a:buFontTx/>
              <a:buNone/>
              <a:defRPr sz="2400"/>
            </a:lvl4pPr>
            <a:lvl5pPr marL="1828800" indent="252000">
              <a:buFontTx/>
              <a:buNone/>
              <a:defRPr sz="24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821895" y="2142067"/>
            <a:ext cx="4995332" cy="3649133"/>
          </a:xfrm>
        </p:spPr>
        <p:txBody>
          <a:bodyPr anchor="ctr">
            <a:normAutofit/>
          </a:bodyPr>
          <a:lstStyle>
            <a:lvl1pPr marL="0" indent="252000">
              <a:buFontTx/>
              <a:buNone/>
              <a:defRPr sz="2400"/>
            </a:lvl1pPr>
            <a:lvl2pPr marL="457200" indent="252000">
              <a:buFontTx/>
              <a:buNone/>
              <a:defRPr sz="2400"/>
            </a:lvl2pPr>
            <a:lvl3pPr marL="914400" indent="252000">
              <a:buFontTx/>
              <a:buNone/>
              <a:defRPr sz="2400"/>
            </a:lvl3pPr>
            <a:lvl4pPr marL="1371600" indent="252000">
              <a:buFontTx/>
              <a:buNone/>
              <a:defRPr sz="2400"/>
            </a:lvl4pPr>
            <a:lvl5pPr marL="1828800" indent="252000">
              <a:buFontTx/>
              <a:buNone/>
              <a:defRPr sz="24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E63C0CD-4E03-4C91-890C-BCAEE23A026B}" type="datetime1">
              <a:rPr kumimoji="1" lang="ja-JP" altLang="en-US" smtClean="0"/>
              <a:t>2019/10/17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3545399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82C3EC9-AFA5-4ED2-8297-F5840BEF2E84}" type="datetime1">
              <a:rPr kumimoji="1" lang="ja-JP" altLang="en-US" smtClean="0"/>
              <a:t>2019/10/17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809767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bg>
      <p:bgPr>
        <a:blipFill dpi="0" rotWithShape="1">
          <a:blip r:embed="rId2">
            <a:alphaModFix amt="40000"/>
            <a:lum/>
          </a:blip>
          <a:srcRect/>
          <a:stretch>
            <a:fillRect t="-4000" b="-4000"/>
          </a:stretch>
        </a:blipFill>
        <a:effectLst/>
      </p:bgPr>
    </p:bg>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600075"/>
            <a:ext cx="10131425" cy="1456267"/>
          </a:xfrm>
          <a:noFill/>
          <a:effectLst/>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96B7E36-7947-4C58-B105-06CCA51ED378}" type="datetime1">
              <a:rPr kumimoji="1" lang="ja-JP" altLang="en-US" smtClean="0"/>
              <a:t>2019/10/17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1205988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BE3D368-1E24-4E9F-9C57-AC9F3977F2A2}" type="datetime1">
              <a:rPr kumimoji="1" lang="ja-JP" altLang="en-US" smtClean="0"/>
              <a:t>2019/10/17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3529584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D8C613-4B1A-4483-B827-2D74654322B6}" type="datetime1">
              <a:rPr kumimoji="1" lang="ja-JP" altLang="en-US" smtClean="0"/>
              <a:t>2019/10/17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215660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solidFill>
            <a:schemeClr val="accent6">
              <a:lumMod val="20000"/>
              <a:lumOff val="80000"/>
            </a:schemeClr>
          </a:solidFill>
          <a:effectLst>
            <a:softEdge rad="635000"/>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t">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D8B3EE6-FA18-4848-AF59-86174CBCFD27}" type="datetime1">
              <a:rPr kumimoji="1" lang="ja-JP" altLang="en-US" smtClean="0"/>
              <a:t>2019/10/17</a:t>
            </a:fld>
            <a:endParaRPr kumimoji="1" lang="ja-JP" alt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D483208-200A-43E1-93CB-13E2A2DD53F1}" type="slidenum">
              <a:rPr kumimoji="1" lang="ja-JP" altLang="en-US" smtClean="0"/>
              <a:t>‹#›</a:t>
            </a:fld>
            <a:endParaRPr kumimoji="1" lang="ja-JP" altLang="en-US"/>
          </a:p>
        </p:txBody>
      </p:sp>
    </p:spTree>
    <p:extLst>
      <p:ext uri="{BB962C8B-B14F-4D97-AF65-F5344CB8AC3E}">
        <p14:creationId xmlns:p14="http://schemas.microsoft.com/office/powerpoint/2010/main" val="273420524"/>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96"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hf hdr="0" ftr="0" dt="0"/>
  <p:txStyles>
    <p:titleStyle>
      <a:lvl1pPr algn="ctr" defTabSz="457200" rtl="0" eaLnBrk="1" latinLnBrk="0" hangingPunct="1">
        <a:spcBef>
          <a:spcPct val="0"/>
        </a:spcBef>
        <a:buNone/>
        <a:defRPr kumimoji="1" sz="5400" b="1" kern="1200" cap="none" spc="0">
          <a:ln w="6600">
            <a:solidFill>
              <a:schemeClr val="accent2"/>
            </a:solidFill>
            <a:prstDash val="solid"/>
          </a:ln>
          <a:solidFill>
            <a:srgbClr val="FFFFFF"/>
          </a:solidFill>
          <a:effectLst>
            <a:outerShdw dist="38100" dir="2700000" algn="tl" rotWithShape="0">
              <a:schemeClr val="accent2"/>
            </a:outerShdw>
          </a:effectLst>
          <a:latin typeface="HG丸ｺﾞｼｯｸM-PRO" panose="020F0600000000000000" pitchFamily="50" charset="-128"/>
          <a:ea typeface="HG丸ｺﾞｼｯｸM-PRO" panose="020F0600000000000000" pitchFamily="50" charset="-128"/>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ts val="0"/>
        </a:spcBef>
        <a:spcAft>
          <a:spcPts val="1000"/>
        </a:spcAft>
        <a:buClr>
          <a:schemeClr val="accent6">
            <a:lumMod val="60000"/>
            <a:lumOff val="40000"/>
          </a:schemeClr>
        </a:buClr>
        <a:buSzPct val="95000"/>
        <a:buFont typeface="Wingdings" panose="05000000000000000000" pitchFamily="2" charset="2"/>
        <a:buChar char="l"/>
        <a:defRPr kumimoji="1" sz="2400" kern="1200" cap="none">
          <a:solidFill>
            <a:schemeClr val="tx1"/>
          </a:solidFill>
          <a:effectLst/>
          <a:latin typeface="HG丸ｺﾞｼｯｸM-PRO" panose="020F0600000000000000" pitchFamily="50" charset="-128"/>
          <a:ea typeface="HG丸ｺﾞｼｯｸM-PRO" panose="020F0600000000000000" pitchFamily="50" charset="-128"/>
          <a:cs typeface="+mn-cs"/>
        </a:defRPr>
      </a:lvl1pPr>
      <a:lvl2pPr marL="742950" indent="-285750" algn="l" defTabSz="457200" rtl="0" eaLnBrk="1" latinLnBrk="0" hangingPunct="1">
        <a:spcBef>
          <a:spcPts val="0"/>
        </a:spcBef>
        <a:spcAft>
          <a:spcPts val="1000"/>
        </a:spcAft>
        <a:buClr>
          <a:schemeClr val="accent6">
            <a:lumMod val="60000"/>
            <a:lumOff val="40000"/>
          </a:schemeClr>
        </a:buClr>
        <a:buSzPct val="95000"/>
        <a:buFont typeface="Wingdings" panose="05000000000000000000" pitchFamily="2" charset="2"/>
        <a:buChar char="l"/>
        <a:defRPr kumimoji="1" sz="2400" kern="1200" cap="none">
          <a:solidFill>
            <a:schemeClr val="tx1"/>
          </a:solidFill>
          <a:effectLst/>
          <a:latin typeface="HG丸ｺﾞｼｯｸM-PRO" panose="020F0600000000000000" pitchFamily="50" charset="-128"/>
          <a:ea typeface="HG丸ｺﾞｼｯｸM-PRO" panose="020F0600000000000000" pitchFamily="50" charset="-128"/>
          <a:cs typeface="+mn-cs"/>
        </a:defRPr>
      </a:lvl2pPr>
      <a:lvl3pPr marL="1200150" indent="-285750" algn="l" defTabSz="457200" rtl="0" eaLnBrk="1" latinLnBrk="0" hangingPunct="1">
        <a:spcBef>
          <a:spcPts val="0"/>
        </a:spcBef>
        <a:spcAft>
          <a:spcPts val="1000"/>
        </a:spcAft>
        <a:buClr>
          <a:schemeClr val="accent6">
            <a:lumMod val="60000"/>
            <a:lumOff val="40000"/>
          </a:schemeClr>
        </a:buClr>
        <a:buSzPct val="95000"/>
        <a:buFont typeface="Wingdings" panose="05000000000000000000" pitchFamily="2" charset="2"/>
        <a:buChar char="l"/>
        <a:defRPr kumimoji="1" sz="2400" kern="1200" cap="none">
          <a:solidFill>
            <a:schemeClr val="tx1"/>
          </a:solidFill>
          <a:effectLst/>
          <a:latin typeface="HG丸ｺﾞｼｯｸM-PRO" panose="020F0600000000000000" pitchFamily="50" charset="-128"/>
          <a:ea typeface="HG丸ｺﾞｼｯｸM-PRO" panose="020F0600000000000000" pitchFamily="50" charset="-128"/>
          <a:cs typeface="+mn-cs"/>
        </a:defRPr>
      </a:lvl3pPr>
      <a:lvl4pPr marL="1543050" indent="-171450" algn="l" defTabSz="457200" rtl="0" eaLnBrk="1" latinLnBrk="0" hangingPunct="1">
        <a:spcBef>
          <a:spcPts val="0"/>
        </a:spcBef>
        <a:spcAft>
          <a:spcPts val="1000"/>
        </a:spcAft>
        <a:buClr>
          <a:schemeClr val="accent6">
            <a:lumMod val="60000"/>
            <a:lumOff val="40000"/>
          </a:schemeClr>
        </a:buClr>
        <a:buSzPct val="95000"/>
        <a:buFont typeface="Wingdings" panose="05000000000000000000" pitchFamily="2" charset="2"/>
        <a:buChar char="l"/>
        <a:defRPr kumimoji="1" sz="2400" kern="1200" cap="none">
          <a:solidFill>
            <a:schemeClr val="tx1"/>
          </a:solidFill>
          <a:effectLst/>
          <a:latin typeface="HG丸ｺﾞｼｯｸM-PRO" panose="020F0600000000000000" pitchFamily="50" charset="-128"/>
          <a:ea typeface="HG丸ｺﾞｼｯｸM-PRO" panose="020F0600000000000000" pitchFamily="50" charset="-128"/>
          <a:cs typeface="+mn-cs"/>
        </a:defRPr>
      </a:lvl4pPr>
      <a:lvl5pPr marL="2000250" indent="-171450" algn="l" defTabSz="457200" rtl="0" eaLnBrk="1" latinLnBrk="0" hangingPunct="1">
        <a:spcBef>
          <a:spcPts val="0"/>
        </a:spcBef>
        <a:spcAft>
          <a:spcPts val="1000"/>
        </a:spcAft>
        <a:buClr>
          <a:schemeClr val="accent6">
            <a:lumMod val="60000"/>
            <a:lumOff val="40000"/>
          </a:schemeClr>
        </a:buClr>
        <a:buSzPct val="95000"/>
        <a:buFont typeface="Wingdings" panose="05000000000000000000" pitchFamily="2" charset="2"/>
        <a:buChar char="l"/>
        <a:defRPr kumimoji="1" sz="2400" kern="1200" cap="none">
          <a:solidFill>
            <a:schemeClr val="tx1"/>
          </a:solidFill>
          <a:effectLst/>
          <a:latin typeface="HG丸ｺﾞｼｯｸM-PRO" panose="020F0600000000000000" pitchFamily="50" charset="-128"/>
          <a:ea typeface="HG丸ｺﾞｼｯｸM-PRO" panose="020F0600000000000000" pitchFamily="50" charset="-128"/>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6.xml"/><Relationship Id="rId5" Type="http://schemas.openxmlformats.org/officeDocument/2006/relationships/image" Target="../media/image5.jpg"/><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6000" dirty="0">
                <a:ln w="6600">
                  <a:solidFill>
                    <a:schemeClr val="tx2"/>
                  </a:solidFill>
                  <a:prstDash val="solid"/>
                </a:ln>
                <a:solidFill>
                  <a:schemeClr val="accent5">
                    <a:lumMod val="50000"/>
                  </a:schemeClr>
                </a:solidFill>
              </a:rPr>
              <a:t>コーポラティブハウス</a:t>
            </a:r>
            <a:br>
              <a:rPr kumimoji="1" lang="en-US" altLang="ja-JP" dirty="0">
                <a:ln w="6600">
                  <a:solidFill>
                    <a:schemeClr val="tx2"/>
                  </a:solidFill>
                  <a:prstDash val="solid"/>
                </a:ln>
                <a:solidFill>
                  <a:schemeClr val="accent5">
                    <a:lumMod val="50000"/>
                  </a:schemeClr>
                </a:solidFill>
              </a:rPr>
            </a:br>
            <a:r>
              <a:rPr lang="en-US" altLang="ja-JP" sz="5400" dirty="0">
                <a:ln w="6600">
                  <a:solidFill>
                    <a:schemeClr val="tx2"/>
                  </a:solidFill>
                  <a:prstDash val="solid"/>
                </a:ln>
                <a:solidFill>
                  <a:schemeClr val="accent5">
                    <a:lumMod val="50000"/>
                  </a:schemeClr>
                </a:solidFill>
              </a:rPr>
              <a:t>COOPERATIVE</a:t>
            </a:r>
            <a:r>
              <a:rPr lang="ja-JP" altLang="en-US" sz="5400" dirty="0">
                <a:ln w="6600">
                  <a:solidFill>
                    <a:schemeClr val="tx2"/>
                  </a:solidFill>
                  <a:prstDash val="solid"/>
                </a:ln>
                <a:solidFill>
                  <a:schemeClr val="accent5">
                    <a:lumMod val="50000"/>
                  </a:schemeClr>
                </a:solidFill>
              </a:rPr>
              <a:t> </a:t>
            </a:r>
            <a:r>
              <a:rPr lang="en-US" altLang="ja-JP" sz="5400" dirty="0">
                <a:ln w="6600">
                  <a:solidFill>
                    <a:schemeClr val="tx2"/>
                  </a:solidFill>
                  <a:prstDash val="solid"/>
                </a:ln>
                <a:solidFill>
                  <a:schemeClr val="accent5">
                    <a:lumMod val="50000"/>
                  </a:schemeClr>
                </a:solidFill>
              </a:rPr>
              <a:t>HOUSE</a:t>
            </a:r>
            <a:endParaRPr kumimoji="1" lang="ja-JP" altLang="en-US" sz="5400" dirty="0">
              <a:ln w="6600">
                <a:solidFill>
                  <a:schemeClr val="tx2"/>
                </a:solidFill>
                <a:prstDash val="solid"/>
              </a:ln>
              <a:solidFill>
                <a:schemeClr val="accent5">
                  <a:lumMod val="50000"/>
                </a:schemeClr>
              </a:solidFill>
            </a:endParaRPr>
          </a:p>
        </p:txBody>
      </p:sp>
      <p:sp>
        <p:nvSpPr>
          <p:cNvPr id="3" name="サブタイトル 2"/>
          <p:cNvSpPr>
            <a:spLocks noGrp="1"/>
          </p:cNvSpPr>
          <p:nvPr>
            <p:ph type="subTitle" idx="1"/>
          </p:nvPr>
        </p:nvSpPr>
        <p:spPr/>
        <p:txBody>
          <a:bodyPr/>
          <a:lstStyle/>
          <a:p>
            <a:r>
              <a:rPr kumimoji="1" lang="ja-JP" altLang="en-US" dirty="0"/>
              <a:t>都市デザイン研究所</a:t>
            </a:r>
          </a:p>
        </p:txBody>
      </p:sp>
    </p:spTree>
    <p:extLst>
      <p:ext uri="{BB962C8B-B14F-4D97-AF65-F5344CB8AC3E}">
        <p14:creationId xmlns:p14="http://schemas.microsoft.com/office/powerpoint/2010/main" val="19617556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a:t>実例</a:t>
            </a:r>
            <a:r>
              <a:rPr kumimoji="1" lang="en-US" altLang="ja-JP" dirty="0"/>
              <a:t>2-2</a:t>
            </a:r>
            <a:r>
              <a:rPr kumimoji="1" lang="ja-JP" altLang="en-US" dirty="0"/>
              <a:t> </a:t>
            </a:r>
            <a:r>
              <a:rPr kumimoji="1" lang="en-US" altLang="ja-JP" dirty="0"/>
              <a:t>T</a:t>
            </a:r>
            <a:r>
              <a:rPr kumimoji="1" lang="ja-JP" altLang="en-US" dirty="0"/>
              <a:t>邸</a:t>
            </a:r>
          </a:p>
        </p:txBody>
      </p:sp>
      <p:sp>
        <p:nvSpPr>
          <p:cNvPr id="6" name="コンテンツ プレースホルダー 5"/>
          <p:cNvSpPr>
            <a:spLocks noGrp="1"/>
          </p:cNvSpPr>
          <p:nvPr>
            <p:ph sz="half" idx="1"/>
          </p:nvPr>
        </p:nvSpPr>
        <p:spPr/>
        <p:txBody>
          <a:bodyPr/>
          <a:lstStyle/>
          <a:p>
            <a:r>
              <a:rPr lang="ja-JP" altLang="en-US" dirty="0"/>
              <a:t>建物は、地上３階建で、平面プランは、シンボルツリーのある中庭を中心として、各階に３住戸が配置されています。建物の外観は、コンクリートの打ち放しと鉄骨を用いたもので、シャープな印象となっています。</a:t>
            </a:r>
            <a:endParaRPr kumimoji="1" lang="ja-JP" altLang="en-US" dirty="0"/>
          </a:p>
        </p:txBody>
      </p:sp>
      <p:pic>
        <p:nvPicPr>
          <p:cNvPr id="2" name="コンテンツ プレースホルダー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19066" y="2333731"/>
            <a:ext cx="3241440" cy="3268980"/>
          </a:xfrm>
        </p:spPr>
      </p:pic>
      <p:sp>
        <p:nvSpPr>
          <p:cNvPr id="8" name="スライド番号プレースホルダー 7"/>
          <p:cNvSpPr>
            <a:spLocks noGrp="1"/>
          </p:cNvSpPr>
          <p:nvPr>
            <p:ph type="sldNum" sz="quarter" idx="12"/>
          </p:nvPr>
        </p:nvSpPr>
        <p:spPr/>
        <p:txBody>
          <a:bodyPr/>
          <a:lstStyle/>
          <a:p>
            <a:fld id="{0D483208-200A-43E1-93CB-13E2A2DD53F1}" type="slidenum">
              <a:rPr kumimoji="1" lang="ja-JP" altLang="en-US" smtClean="0"/>
              <a:t>10</a:t>
            </a:fld>
            <a:endParaRPr kumimoji="1" lang="ja-JP" altLang="en-US"/>
          </a:p>
        </p:txBody>
      </p:sp>
      <p:sp>
        <p:nvSpPr>
          <p:cNvPr id="3" name="正方形/長方形 2"/>
          <p:cNvSpPr/>
          <p:nvPr/>
        </p:nvSpPr>
        <p:spPr>
          <a:xfrm>
            <a:off x="7445764" y="5536267"/>
            <a:ext cx="1988044" cy="523220"/>
          </a:xfrm>
          <a:prstGeom prst="rect">
            <a:avLst/>
          </a:prstGeom>
          <a:noFill/>
        </p:spPr>
        <p:txBody>
          <a:bodyPr wrap="none" lIns="91440" tIns="45720" rIns="91440" bIns="45720">
            <a:spAutoFit/>
          </a:bodyPr>
          <a:lstStyle/>
          <a:p>
            <a:pPr algn="ctr"/>
            <a:r>
              <a:rPr lang="ja-JP" altLang="en-US" sz="2800" b="1" dirty="0">
                <a:ln w="6600">
                  <a:solidFill>
                    <a:schemeClr val="accent2"/>
                  </a:solidFill>
                  <a:prstDash val="solid"/>
                </a:ln>
                <a:solidFill>
                  <a:srgbClr val="FFFFFF"/>
                </a:solidFill>
                <a:effectLst>
                  <a:outerShdw dist="38100" dir="2700000" algn="tl" rotWithShape="0">
                    <a:schemeClr val="accent2"/>
                  </a:outerShdw>
                </a:effectLst>
                <a:latin typeface="HGPｺﾞｼｯｸE" panose="020B0900000000000000" pitchFamily="50" charset="-128"/>
                <a:ea typeface="HGPｺﾞｼｯｸE" panose="020B0900000000000000" pitchFamily="50" charset="-128"/>
              </a:rPr>
              <a:t>建物平面図</a:t>
            </a:r>
          </a:p>
        </p:txBody>
      </p:sp>
      <p:sp>
        <p:nvSpPr>
          <p:cNvPr id="7" name="動作設定ボタン: 戻る 6">
            <a:hlinkClick r:id="rId3" action="ppaction://hlinksldjump" highlightClick="1"/>
          </p:cNvPr>
          <p:cNvSpPr/>
          <p:nvPr/>
        </p:nvSpPr>
        <p:spPr>
          <a:xfrm>
            <a:off x="11160000" y="5760000"/>
            <a:ext cx="792000" cy="792000"/>
          </a:xfrm>
          <a:prstGeom prst="actionButtonReturn">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662142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コーポラティブハウスとは</a:t>
            </a:r>
          </a:p>
        </p:txBody>
      </p:sp>
      <p:sp>
        <p:nvSpPr>
          <p:cNvPr id="3" name="コンテンツ プレースホルダー 2"/>
          <p:cNvSpPr>
            <a:spLocks noGrp="1"/>
          </p:cNvSpPr>
          <p:nvPr>
            <p:ph sz="half" idx="1"/>
          </p:nvPr>
        </p:nvSpPr>
        <p:spPr/>
        <p:txBody>
          <a:bodyPr>
            <a:normAutofit lnSpcReduction="10000"/>
          </a:bodyPr>
          <a:lstStyle/>
          <a:p>
            <a:pPr marL="0" indent="324000">
              <a:spcBef>
                <a:spcPts val="1800"/>
              </a:spcBef>
              <a:buNone/>
            </a:pPr>
            <a:r>
              <a:rPr lang="ja-JP" altLang="en-US" sz="2400" dirty="0"/>
              <a:t>いわば、自分たちで作る集合住宅です。入居希望者が組合を結成し、土地の取得から建物の設計・工事発注・その他の業務まで共同して自分たちで事業計画を進めていきます。</a:t>
            </a:r>
            <a:endParaRPr lang="en-US" altLang="ja-JP" sz="2400" dirty="0"/>
          </a:p>
          <a:p>
            <a:pPr marL="0" indent="324000">
              <a:spcBef>
                <a:spcPts val="1800"/>
              </a:spcBef>
              <a:buNone/>
            </a:pPr>
            <a:r>
              <a:rPr lang="ja-JP" altLang="en-US" sz="2400" dirty="0"/>
              <a:t>自分たちのライフスタイルに合った住まいを自分たちの手で創ることができます。</a:t>
            </a:r>
            <a:endParaRPr kumimoji="1" lang="ja-JP" altLang="en-US" sz="2400" dirty="0"/>
          </a:p>
        </p:txBody>
      </p:sp>
      <p:sp>
        <p:nvSpPr>
          <p:cNvPr id="4" name="コンテンツ プレースホルダー 3"/>
          <p:cNvSpPr>
            <a:spLocks noGrp="1"/>
          </p:cNvSpPr>
          <p:nvPr>
            <p:ph sz="half" idx="2"/>
          </p:nvPr>
        </p:nvSpPr>
        <p:spPr/>
        <p:txBody>
          <a:bodyPr>
            <a:normAutofit lnSpcReduction="10000"/>
          </a:bodyPr>
          <a:lstStyle/>
          <a:p>
            <a:pPr indent="-540000">
              <a:spcAft>
                <a:spcPts val="3000"/>
              </a:spcAft>
              <a:buFont typeface="Wingdings" panose="05000000000000000000" pitchFamily="2" charset="2"/>
              <a:buChar char="p"/>
            </a:pPr>
            <a:r>
              <a:rPr kumimoji="1" lang="ja-JP" altLang="en-US" sz="2400" dirty="0">
                <a:hlinkClick r:id="rId2" action="ppaction://hlinksldjump"/>
              </a:rPr>
              <a:t>スケジュールは？</a:t>
            </a:r>
            <a:endParaRPr kumimoji="1" lang="en-US" altLang="ja-JP" sz="2400" dirty="0"/>
          </a:p>
          <a:p>
            <a:pPr indent="-540000">
              <a:spcAft>
                <a:spcPts val="3000"/>
              </a:spcAft>
              <a:buFont typeface="Wingdings" panose="05000000000000000000" pitchFamily="2" charset="2"/>
              <a:buChar char="p"/>
            </a:pPr>
            <a:r>
              <a:rPr lang="ja-JP" altLang="en-US" sz="2400" dirty="0">
                <a:hlinkClick r:id="rId3" action="ppaction://hlinksldjump"/>
              </a:rPr>
              <a:t>コストは？</a:t>
            </a:r>
            <a:endParaRPr lang="en-US" altLang="ja-JP" sz="2400" dirty="0"/>
          </a:p>
          <a:p>
            <a:pPr indent="-540000">
              <a:spcAft>
                <a:spcPts val="3000"/>
              </a:spcAft>
              <a:buFont typeface="Wingdings" panose="05000000000000000000" pitchFamily="2" charset="2"/>
              <a:buChar char="p"/>
            </a:pPr>
            <a:r>
              <a:rPr kumimoji="1" lang="ja-JP" altLang="en-US" sz="2400" dirty="0">
                <a:hlinkClick r:id="rId4" action="ppaction://hlinksldjump"/>
              </a:rPr>
              <a:t>メリットは？</a:t>
            </a:r>
            <a:endParaRPr kumimoji="1" lang="ja-JP" altLang="en-US" sz="2400" dirty="0"/>
          </a:p>
        </p:txBody>
      </p:sp>
      <p:sp>
        <p:nvSpPr>
          <p:cNvPr id="5" name="スライド番号プレースホルダー 4"/>
          <p:cNvSpPr>
            <a:spLocks noGrp="1"/>
          </p:cNvSpPr>
          <p:nvPr>
            <p:ph type="sldNum" sz="quarter" idx="12"/>
          </p:nvPr>
        </p:nvSpPr>
        <p:spPr/>
        <p:txBody>
          <a:bodyPr/>
          <a:lstStyle/>
          <a:p>
            <a:fld id="{0D483208-200A-43E1-93CB-13E2A2DD53F1}" type="slidenum">
              <a:rPr kumimoji="1" lang="ja-JP" altLang="en-US" smtClean="0"/>
              <a:t>2</a:t>
            </a:fld>
            <a:endParaRPr kumimoji="1" lang="ja-JP" altLang="en-US"/>
          </a:p>
        </p:txBody>
      </p:sp>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43883" y="3647440"/>
            <a:ext cx="2397760" cy="21437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動作設定ボタン: 進む/次へ 6">
            <a:hlinkClick r:id="rId6" action="ppaction://hlinksldjump" highlightClick="1"/>
          </p:cNvPr>
          <p:cNvSpPr/>
          <p:nvPr/>
        </p:nvSpPr>
        <p:spPr>
          <a:xfrm>
            <a:off x="11160000" y="5760000"/>
            <a:ext cx="792000" cy="792000"/>
          </a:xfrm>
          <a:prstGeom prst="actionButtonForwardNex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21800961"/>
      </p:ext>
    </p:extLst>
  </p:cSld>
  <p:clrMapOvr>
    <a:masterClrMapping/>
  </p:clrMapOvr>
  <p:transition spd="slow">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入居までのスケジュール</a:t>
            </a:r>
            <a:endParaRPr kumimoji="1" lang="ja-JP" altLang="en-US" dirty="0"/>
          </a:p>
        </p:txBody>
      </p:sp>
      <p:sp>
        <p:nvSpPr>
          <p:cNvPr id="3" name="コンテンツ プレースホルダー 2"/>
          <p:cNvSpPr>
            <a:spLocks noGrp="1"/>
          </p:cNvSpPr>
          <p:nvPr>
            <p:ph idx="1"/>
          </p:nvPr>
        </p:nvSpPr>
        <p:spPr>
          <a:xfrm>
            <a:off x="1024128" y="2286000"/>
            <a:ext cx="9720073" cy="1183341"/>
          </a:xfrm>
        </p:spPr>
        <p:txBody>
          <a:bodyPr anchor="t">
            <a:noAutofit/>
          </a:bodyPr>
          <a:lstStyle/>
          <a:p>
            <a:pPr>
              <a:buFont typeface="Wingdings" panose="05000000000000000000" pitchFamily="2" charset="2"/>
              <a:buChar char="l"/>
            </a:pPr>
            <a:r>
              <a:rPr lang="ja-JP" altLang="en-US" sz="2400" dirty="0"/>
              <a:t>組合結成から建物の引き渡しまで、余裕を見込んで</a:t>
            </a:r>
            <a:r>
              <a:rPr lang="ja-JP" altLang="en-US" sz="2400" u="sng" dirty="0">
                <a:solidFill>
                  <a:srgbClr val="C00000"/>
                </a:solidFill>
              </a:rPr>
              <a:t>約１年半</a:t>
            </a:r>
            <a:r>
              <a:rPr lang="ja-JP" altLang="en-US" sz="2400" dirty="0"/>
              <a:t>を予定しています。</a:t>
            </a:r>
          </a:p>
          <a:p>
            <a:pPr>
              <a:buFont typeface="Wingdings" panose="05000000000000000000" pitchFamily="2" charset="2"/>
              <a:buChar char="l"/>
            </a:pPr>
            <a:endParaRPr kumimoji="1" lang="ja-JP" altLang="en-US" sz="2400" dirty="0"/>
          </a:p>
        </p:txBody>
      </p:sp>
      <p:graphicFrame>
        <p:nvGraphicFramePr>
          <p:cNvPr id="4" name="図表 3"/>
          <p:cNvGraphicFramePr/>
          <p:nvPr>
            <p:extLst>
              <p:ext uri="{D42A27DB-BD31-4B8C-83A1-F6EECF244321}">
                <p14:modId xmlns:p14="http://schemas.microsoft.com/office/powerpoint/2010/main" val="3829631989"/>
              </p:ext>
            </p:extLst>
          </p:nvPr>
        </p:nvGraphicFramePr>
        <p:xfrm>
          <a:off x="1744164" y="3085646"/>
          <a:ext cx="8280000" cy="28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スライド番号プレースホルダー 4"/>
          <p:cNvSpPr>
            <a:spLocks noGrp="1"/>
          </p:cNvSpPr>
          <p:nvPr>
            <p:ph type="sldNum" sz="quarter" idx="12"/>
          </p:nvPr>
        </p:nvSpPr>
        <p:spPr/>
        <p:txBody>
          <a:bodyPr/>
          <a:lstStyle/>
          <a:p>
            <a:fld id="{0D483208-200A-43E1-93CB-13E2A2DD53F1}" type="slidenum">
              <a:rPr kumimoji="1" lang="ja-JP" altLang="en-US" smtClean="0"/>
              <a:t>3</a:t>
            </a:fld>
            <a:endParaRPr kumimoji="1" lang="ja-JP" altLang="en-US"/>
          </a:p>
        </p:txBody>
      </p:sp>
      <p:sp>
        <p:nvSpPr>
          <p:cNvPr id="6" name="動作設定ボタン: 戻る 5">
            <a:hlinkClick r:id="" action="ppaction://hlinkshowjump?jump=lastslideviewed" highlightClick="1"/>
          </p:cNvPr>
          <p:cNvSpPr/>
          <p:nvPr/>
        </p:nvSpPr>
        <p:spPr>
          <a:xfrm>
            <a:off x="11160000" y="5760000"/>
            <a:ext cx="792000" cy="792000"/>
          </a:xfrm>
          <a:prstGeom prst="actionButtonReturn">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5706491"/>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2000" tmFilter="0, 0; .2, .5; .8, .5; 1, 0"/>
                                        <p:tgtEl>
                                          <p:spTgt spid="4">
                                            <p:graphicEl>
                                              <a:dgm id="{965D3458-139B-4CF2-A1E6-7ABDECFD7F67}"/>
                                            </p:graphicEl>
                                          </p:spTgt>
                                        </p:tgtEl>
                                      </p:cBhvr>
                                    </p:animEffect>
                                    <p:animScale>
                                      <p:cBhvr>
                                        <p:cTn id="7" dur="1000" autoRev="1" fill="hold"/>
                                        <p:tgtEl>
                                          <p:spTgt spid="4">
                                            <p:graphicEl>
                                              <a:dgm id="{965D3458-139B-4CF2-A1E6-7ABDECFD7F67}"/>
                                            </p:graphic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2000" tmFilter="0, 0; .2, .5; .8, .5; 1, 0"/>
                                        <p:tgtEl>
                                          <p:spTgt spid="4">
                                            <p:graphicEl>
                                              <a:dgm id="{49BC38B8-C5B9-4C62-852E-980516548479}"/>
                                            </p:graphicEl>
                                          </p:spTgt>
                                        </p:tgtEl>
                                      </p:cBhvr>
                                    </p:animEffect>
                                    <p:animScale>
                                      <p:cBhvr>
                                        <p:cTn id="12" dur="1000" autoRev="1" fill="hold"/>
                                        <p:tgtEl>
                                          <p:spTgt spid="4">
                                            <p:graphicEl>
                                              <a:dgm id="{49BC38B8-C5B9-4C62-852E-980516548479}"/>
                                            </p:graphicEl>
                                          </p:spTgt>
                                        </p:tgtEl>
                                      </p:cBhvr>
                                      <p:by x="105000" y="105000"/>
                                    </p:animScale>
                                  </p:childTnLst>
                                </p:cTn>
                              </p:par>
                              <p:par>
                                <p:cTn id="13" presetID="26" presetClass="emph" presetSubtype="0" fill="hold" grpId="0" nodeType="withEffect">
                                  <p:stCondLst>
                                    <p:cond delay="0"/>
                                  </p:stCondLst>
                                  <p:childTnLst>
                                    <p:animEffect transition="out" filter="fade">
                                      <p:cBhvr>
                                        <p:cTn id="14" dur="2000" tmFilter="0, 0; .2, .5; .8, .5; 1, 0"/>
                                        <p:tgtEl>
                                          <p:spTgt spid="4">
                                            <p:graphicEl>
                                              <a:dgm id="{C12ADA25-5E7D-4ACE-AFE0-087C7F5B71F2}"/>
                                            </p:graphicEl>
                                          </p:spTgt>
                                        </p:tgtEl>
                                      </p:cBhvr>
                                    </p:animEffect>
                                    <p:animScale>
                                      <p:cBhvr>
                                        <p:cTn id="15" dur="1000" autoRev="1" fill="hold"/>
                                        <p:tgtEl>
                                          <p:spTgt spid="4">
                                            <p:graphicEl>
                                              <a:dgm id="{C12ADA25-5E7D-4ACE-AFE0-087C7F5B71F2}"/>
                                            </p:graphicEl>
                                          </p:spTgt>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26" presetClass="emph" presetSubtype="0" fill="hold" grpId="0" nodeType="clickEffect">
                                  <p:stCondLst>
                                    <p:cond delay="0"/>
                                  </p:stCondLst>
                                  <p:childTnLst>
                                    <p:animEffect transition="out" filter="fade">
                                      <p:cBhvr>
                                        <p:cTn id="19" dur="2000" tmFilter="0, 0; .2, .5; .8, .5; 1, 0"/>
                                        <p:tgtEl>
                                          <p:spTgt spid="4">
                                            <p:graphicEl>
                                              <a:dgm id="{5AD35454-3507-49A7-B39F-BF7524BA504B}"/>
                                            </p:graphicEl>
                                          </p:spTgt>
                                        </p:tgtEl>
                                      </p:cBhvr>
                                    </p:animEffect>
                                    <p:animScale>
                                      <p:cBhvr>
                                        <p:cTn id="20" dur="1000" autoRev="1" fill="hold"/>
                                        <p:tgtEl>
                                          <p:spTgt spid="4">
                                            <p:graphicEl>
                                              <a:dgm id="{5AD35454-3507-49A7-B39F-BF7524BA504B}"/>
                                            </p:graphicEl>
                                          </p:spTgt>
                                        </p:tgtEl>
                                      </p:cBhvr>
                                      <p:by x="105000" y="105000"/>
                                    </p:animScale>
                                  </p:childTnLst>
                                </p:cTn>
                              </p:par>
                              <p:par>
                                <p:cTn id="21" presetID="26" presetClass="emph" presetSubtype="0" fill="hold" grpId="0" nodeType="withEffect">
                                  <p:stCondLst>
                                    <p:cond delay="0"/>
                                  </p:stCondLst>
                                  <p:childTnLst>
                                    <p:animEffect transition="out" filter="fade">
                                      <p:cBhvr>
                                        <p:cTn id="22" dur="2000" tmFilter="0, 0; .2, .5; .8, .5; 1, 0"/>
                                        <p:tgtEl>
                                          <p:spTgt spid="4">
                                            <p:graphicEl>
                                              <a:dgm id="{93FA9AA4-C6DF-4929-9EA0-B984E522E39B}"/>
                                            </p:graphicEl>
                                          </p:spTgt>
                                        </p:tgtEl>
                                      </p:cBhvr>
                                    </p:animEffect>
                                    <p:animScale>
                                      <p:cBhvr>
                                        <p:cTn id="23" dur="1000" autoRev="1" fill="hold"/>
                                        <p:tgtEl>
                                          <p:spTgt spid="4">
                                            <p:graphicEl>
                                              <a:dgm id="{93FA9AA4-C6DF-4929-9EA0-B984E522E39B}"/>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住戸取得にかかるコスト</a:t>
            </a:r>
          </a:p>
        </p:txBody>
      </p:sp>
      <p:sp>
        <p:nvSpPr>
          <p:cNvPr id="3" name="コンテンツ プレースホルダー 2"/>
          <p:cNvSpPr>
            <a:spLocks noGrp="1"/>
          </p:cNvSpPr>
          <p:nvPr>
            <p:ph sz="half" idx="1"/>
          </p:nvPr>
        </p:nvSpPr>
        <p:spPr/>
        <p:txBody>
          <a:bodyPr>
            <a:normAutofit/>
          </a:bodyPr>
          <a:lstStyle/>
          <a:p>
            <a:pPr marL="0" indent="252000">
              <a:spcBef>
                <a:spcPts val="1800"/>
              </a:spcBef>
              <a:buNone/>
            </a:pPr>
            <a:r>
              <a:rPr lang="ja-JP" altLang="en-US" sz="2000" dirty="0"/>
              <a:t>一般的な分譲マンションでは、コストの内訳は、右表のようになっています。そのうち</a:t>
            </a:r>
            <a:r>
              <a:rPr lang="ja-JP" altLang="en-US" sz="2000" b="1" i="1" dirty="0">
                <a:solidFill>
                  <a:srgbClr val="FFC000"/>
                </a:solidFill>
              </a:rPr>
              <a:t>広告・販売費</a:t>
            </a:r>
            <a:r>
              <a:rPr lang="ja-JP" altLang="en-US" sz="2000" dirty="0"/>
              <a:t>とは、入居者を募るための広告やモデルルームのための費用です。</a:t>
            </a:r>
            <a:endParaRPr lang="en-US" altLang="ja-JP" sz="2000" dirty="0"/>
          </a:p>
          <a:p>
            <a:pPr marL="0" indent="252000">
              <a:spcBef>
                <a:spcPts val="1800"/>
              </a:spcBef>
              <a:buNone/>
            </a:pPr>
            <a:r>
              <a:rPr lang="ja-JP" altLang="en-US" sz="2000" dirty="0"/>
              <a:t>コーポラティブハウスでは、これらの費用を必要としないため、より原価に近い価格で購入できるほか、その予算を住まいへのこだわりに活用することができます。</a:t>
            </a:r>
            <a:endParaRPr kumimoji="1" lang="ja-JP" altLang="en-US" sz="2000" dirty="0"/>
          </a:p>
        </p:txBody>
      </p:sp>
      <p:graphicFrame>
        <p:nvGraphicFramePr>
          <p:cNvPr id="9" name="コンテンツ プレースホルダー 8"/>
          <p:cNvGraphicFramePr>
            <a:graphicFrameLocks noGrp="1"/>
          </p:cNvGraphicFramePr>
          <p:nvPr>
            <p:ph sz="half" idx="2"/>
            <p:extLst>
              <p:ext uri="{D42A27DB-BD31-4B8C-83A1-F6EECF244321}">
                <p14:modId xmlns:p14="http://schemas.microsoft.com/office/powerpoint/2010/main" val="3229992446"/>
              </p:ext>
            </p:extLst>
          </p:nvPr>
        </p:nvGraphicFramePr>
        <p:xfrm>
          <a:off x="6392863" y="2142067"/>
          <a:ext cx="4320000" cy="3240000"/>
        </p:xfrm>
        <a:graphic>
          <a:graphicData uri="http://schemas.openxmlformats.org/drawingml/2006/table">
            <a:tbl>
              <a:tblPr firstRow="1">
                <a:tableStyleId>{00A15C55-8517-42AA-B614-E9B94910E393}</a:tableStyleId>
              </a:tblPr>
              <a:tblGrid>
                <a:gridCol w="2880000">
                  <a:extLst>
                    <a:ext uri="{9D8B030D-6E8A-4147-A177-3AD203B41FA5}">
                      <a16:colId xmlns:a16="http://schemas.microsoft.com/office/drawing/2014/main" val="1772346602"/>
                    </a:ext>
                  </a:extLst>
                </a:gridCol>
                <a:gridCol w="1440000">
                  <a:extLst>
                    <a:ext uri="{9D8B030D-6E8A-4147-A177-3AD203B41FA5}">
                      <a16:colId xmlns:a16="http://schemas.microsoft.com/office/drawing/2014/main" val="4178866321"/>
                    </a:ext>
                  </a:extLst>
                </a:gridCol>
              </a:tblGrid>
              <a:tr h="648000">
                <a:tc gridSpan="2">
                  <a:txBody>
                    <a:bodyPr/>
                    <a:lstStyle/>
                    <a:p>
                      <a:pPr algn="ctr">
                        <a:spcAft>
                          <a:spcPts val="0"/>
                        </a:spcAft>
                      </a:pPr>
                      <a:r>
                        <a:rPr lang="ja-JP" sz="2400" kern="100" dirty="0">
                          <a:effectLst/>
                          <a:latin typeface="HG丸ｺﾞｼｯｸM-PRO" panose="020F0600000000000000" pitchFamily="50" charset="-128"/>
                          <a:ea typeface="HG丸ｺﾞｼｯｸM-PRO" panose="020F0600000000000000" pitchFamily="50" charset="-128"/>
                        </a:rPr>
                        <a:t>コストの内訳</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hMerge="1">
                  <a:txBody>
                    <a:bodyPr/>
                    <a:lstStyle/>
                    <a:p>
                      <a:pPr algn="just">
                        <a:spcAft>
                          <a:spcPts val="0"/>
                        </a:spcAft>
                      </a:pPr>
                      <a:endParaRPr lang="ja-JP" sz="2400" kern="100" dirty="0">
                        <a:effectLst/>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578363370"/>
                  </a:ext>
                </a:extLst>
              </a:tr>
              <a:tr h="648000">
                <a:tc>
                  <a:txBody>
                    <a:bodyPr/>
                    <a:lstStyle/>
                    <a:p>
                      <a:pPr algn="just">
                        <a:spcAft>
                          <a:spcPts val="0"/>
                        </a:spcAft>
                      </a:pPr>
                      <a:r>
                        <a:rPr lang="ja-JP" sz="2400" kern="100">
                          <a:effectLst/>
                          <a:latin typeface="HG丸ｺﾞｼｯｸM-PRO" panose="020F0600000000000000" pitchFamily="50" charset="-128"/>
                          <a:ea typeface="HG丸ｺﾞｼｯｸM-PRO" panose="020F0600000000000000" pitchFamily="50" charset="-128"/>
                        </a:rPr>
                        <a:t>土地取得費</a:t>
                      </a:r>
                      <a:endParaRPr lang="ja-JP" sz="24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pPr algn="r">
                        <a:spcAft>
                          <a:spcPts val="0"/>
                        </a:spcAft>
                      </a:pPr>
                      <a:r>
                        <a:rPr lang="en-US" sz="2400" kern="100" dirty="0">
                          <a:effectLst/>
                          <a:latin typeface="HG丸ｺﾞｼｯｸM-PRO" panose="020F0600000000000000" pitchFamily="50" charset="-128"/>
                          <a:ea typeface="HG丸ｺﾞｼｯｸM-PRO" panose="020F0600000000000000" pitchFamily="50" charset="-128"/>
                        </a:rPr>
                        <a:t>30</a:t>
                      </a:r>
                      <a:r>
                        <a:rPr lang="ja-JP" sz="2400" kern="100" dirty="0">
                          <a:effectLst/>
                          <a:latin typeface="HG丸ｺﾞｼｯｸM-PRO" panose="020F0600000000000000" pitchFamily="50" charset="-128"/>
                          <a:ea typeface="HG丸ｺﾞｼｯｸM-PRO" panose="020F0600000000000000" pitchFamily="50" charset="-128"/>
                        </a:rPr>
                        <a:t>％</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531550728"/>
                  </a:ext>
                </a:extLst>
              </a:tr>
              <a:tr h="648000">
                <a:tc>
                  <a:txBody>
                    <a:bodyPr/>
                    <a:lstStyle/>
                    <a:p>
                      <a:pPr algn="just">
                        <a:spcAft>
                          <a:spcPts val="0"/>
                        </a:spcAft>
                      </a:pPr>
                      <a:r>
                        <a:rPr lang="ja-JP" sz="2400" kern="100">
                          <a:effectLst/>
                          <a:latin typeface="HG丸ｺﾞｼｯｸM-PRO" panose="020F0600000000000000" pitchFamily="50" charset="-128"/>
                          <a:ea typeface="HG丸ｺﾞｼｯｸM-PRO" panose="020F0600000000000000" pitchFamily="50" charset="-128"/>
                        </a:rPr>
                        <a:t>建設工事費</a:t>
                      </a:r>
                      <a:endParaRPr lang="ja-JP" sz="2400" kern="10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pPr algn="r">
                        <a:spcAft>
                          <a:spcPts val="0"/>
                        </a:spcAft>
                      </a:pPr>
                      <a:r>
                        <a:rPr lang="en-US" sz="2400" kern="100" dirty="0">
                          <a:effectLst/>
                          <a:latin typeface="HG丸ｺﾞｼｯｸM-PRO" panose="020F0600000000000000" pitchFamily="50" charset="-128"/>
                          <a:ea typeface="HG丸ｺﾞｼｯｸM-PRO" panose="020F0600000000000000" pitchFamily="50" charset="-128"/>
                        </a:rPr>
                        <a:t>40</a:t>
                      </a:r>
                      <a:r>
                        <a:rPr lang="ja-JP" sz="2400" kern="100" dirty="0">
                          <a:effectLst/>
                          <a:latin typeface="HG丸ｺﾞｼｯｸM-PRO" panose="020F0600000000000000" pitchFamily="50" charset="-128"/>
                          <a:ea typeface="HG丸ｺﾞｼｯｸM-PRO" panose="020F0600000000000000" pitchFamily="50" charset="-128"/>
                        </a:rPr>
                        <a:t>％</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861095285"/>
                  </a:ext>
                </a:extLst>
              </a:tr>
              <a:tr h="648000">
                <a:tc>
                  <a:txBody>
                    <a:bodyPr/>
                    <a:lstStyle/>
                    <a:p>
                      <a:pPr algn="just">
                        <a:spcAft>
                          <a:spcPts val="0"/>
                        </a:spcAft>
                      </a:pPr>
                      <a:r>
                        <a:rPr lang="ja-JP" sz="2400" kern="100" dirty="0">
                          <a:effectLst/>
                          <a:latin typeface="HG丸ｺﾞｼｯｸM-PRO" panose="020F0600000000000000" pitchFamily="50" charset="-128"/>
                          <a:ea typeface="HG丸ｺﾞｼｯｸM-PRO" panose="020F0600000000000000" pitchFamily="50" charset="-128"/>
                        </a:rPr>
                        <a:t>広告・販売費</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5">
                        <a:lumMod val="40000"/>
                        <a:lumOff val="60000"/>
                      </a:schemeClr>
                    </a:solidFill>
                  </a:tcPr>
                </a:tc>
                <a:tc>
                  <a:txBody>
                    <a:bodyPr/>
                    <a:lstStyle/>
                    <a:p>
                      <a:pPr algn="r">
                        <a:spcAft>
                          <a:spcPts val="0"/>
                        </a:spcAft>
                      </a:pPr>
                      <a:r>
                        <a:rPr lang="en-US" sz="2400" kern="100" dirty="0">
                          <a:effectLst/>
                          <a:latin typeface="HG丸ｺﾞｼｯｸM-PRO" panose="020F0600000000000000" pitchFamily="50" charset="-128"/>
                          <a:ea typeface="HG丸ｺﾞｼｯｸM-PRO" panose="020F0600000000000000" pitchFamily="50" charset="-128"/>
                        </a:rPr>
                        <a:t>15</a:t>
                      </a:r>
                      <a:r>
                        <a:rPr lang="ja-JP" sz="2400" kern="100" dirty="0">
                          <a:effectLst/>
                          <a:latin typeface="HG丸ｺﾞｼｯｸM-PRO" panose="020F0600000000000000" pitchFamily="50" charset="-128"/>
                          <a:ea typeface="HG丸ｺﾞｼｯｸM-PRO" panose="020F0600000000000000" pitchFamily="50" charset="-128"/>
                        </a:rPr>
                        <a:t>％</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1397388103"/>
                  </a:ext>
                </a:extLst>
              </a:tr>
              <a:tr h="648000">
                <a:tc>
                  <a:txBody>
                    <a:bodyPr/>
                    <a:lstStyle/>
                    <a:p>
                      <a:pPr algn="just">
                        <a:spcAft>
                          <a:spcPts val="0"/>
                        </a:spcAft>
                      </a:pPr>
                      <a:r>
                        <a:rPr lang="ja-JP" sz="2400" kern="100" dirty="0">
                          <a:effectLst/>
                          <a:latin typeface="HG丸ｺﾞｼｯｸM-PRO" panose="020F0600000000000000" pitchFamily="50" charset="-128"/>
                          <a:ea typeface="HG丸ｺﾞｼｯｸM-PRO" panose="020F0600000000000000" pitchFamily="50" charset="-128"/>
                        </a:rPr>
                        <a:t>その他費用</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tc>
                  <a:txBody>
                    <a:bodyPr/>
                    <a:lstStyle/>
                    <a:p>
                      <a:pPr algn="r">
                        <a:spcAft>
                          <a:spcPts val="0"/>
                        </a:spcAft>
                      </a:pPr>
                      <a:r>
                        <a:rPr lang="en-US" sz="2400" kern="100" dirty="0">
                          <a:effectLst/>
                          <a:latin typeface="HG丸ｺﾞｼｯｸM-PRO" panose="020F0600000000000000" pitchFamily="50" charset="-128"/>
                          <a:ea typeface="HG丸ｺﾞｼｯｸM-PRO" panose="020F0600000000000000" pitchFamily="50" charset="-128"/>
                        </a:rPr>
                        <a:t>15</a:t>
                      </a:r>
                      <a:r>
                        <a:rPr lang="ja-JP" sz="2400" kern="100" dirty="0">
                          <a:effectLst/>
                          <a:latin typeface="HG丸ｺﾞｼｯｸM-PRO" panose="020F0600000000000000" pitchFamily="50" charset="-128"/>
                          <a:ea typeface="HG丸ｺﾞｼｯｸM-PRO" panose="020F0600000000000000" pitchFamily="50" charset="-128"/>
                        </a:rPr>
                        <a:t>％</a:t>
                      </a:r>
                      <a:endParaRPr lang="ja-JP" sz="24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txBody>
                  <a:tcPr marL="63522" marR="63522" marT="0" marB="0" anchor="ctr">
                    <a:lnL w="12700" cap="flat" cmpd="sng" algn="ctr">
                      <a:solidFill>
                        <a:schemeClr val="accent4">
                          <a:lumMod val="75000"/>
                        </a:schemeClr>
                      </a:solidFill>
                      <a:prstDash val="solid"/>
                      <a:round/>
                      <a:headEnd type="none" w="med" len="med"/>
                      <a:tailEnd type="none" w="med" len="med"/>
                    </a:lnL>
                    <a:lnR w="12700" cap="flat" cmpd="sng" algn="ctr">
                      <a:solidFill>
                        <a:schemeClr val="accent4">
                          <a:lumMod val="75000"/>
                        </a:schemeClr>
                      </a:solidFill>
                      <a:prstDash val="solid"/>
                      <a:round/>
                      <a:headEnd type="none" w="med" len="med"/>
                      <a:tailEnd type="none" w="med" len="med"/>
                    </a:lnR>
                    <a:lnT w="12700" cap="flat" cmpd="sng" algn="ctr">
                      <a:solidFill>
                        <a:schemeClr val="accent4">
                          <a:lumMod val="75000"/>
                        </a:schemeClr>
                      </a:solidFill>
                      <a:prstDash val="solid"/>
                      <a:round/>
                      <a:headEnd type="none" w="med" len="med"/>
                      <a:tailEnd type="none" w="med" len="med"/>
                    </a:lnT>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987844900"/>
                  </a:ext>
                </a:extLst>
              </a:tr>
            </a:tbl>
          </a:graphicData>
        </a:graphic>
      </p:graphicFrame>
      <p:sp>
        <p:nvSpPr>
          <p:cNvPr id="5" name="スライド番号プレースホルダー 4"/>
          <p:cNvSpPr>
            <a:spLocks noGrp="1"/>
          </p:cNvSpPr>
          <p:nvPr>
            <p:ph type="sldNum" sz="quarter" idx="12"/>
          </p:nvPr>
        </p:nvSpPr>
        <p:spPr/>
        <p:txBody>
          <a:bodyPr/>
          <a:lstStyle/>
          <a:p>
            <a:fld id="{0D483208-200A-43E1-93CB-13E2A2DD53F1}" type="slidenum">
              <a:rPr kumimoji="1" lang="ja-JP" altLang="en-US" smtClean="0"/>
              <a:t>4</a:t>
            </a:fld>
            <a:endParaRPr kumimoji="1" lang="ja-JP" altLang="en-US"/>
          </a:p>
        </p:txBody>
      </p:sp>
      <p:sp>
        <p:nvSpPr>
          <p:cNvPr id="10" name="動作設定ボタン: 戻る 9">
            <a:hlinkClick r:id="" action="ppaction://hlinkshowjump?jump=lastslideviewed" highlightClick="1"/>
          </p:cNvPr>
          <p:cNvSpPr/>
          <p:nvPr/>
        </p:nvSpPr>
        <p:spPr>
          <a:xfrm>
            <a:off x="11160000" y="5760000"/>
            <a:ext cx="792000" cy="792000"/>
          </a:xfrm>
          <a:prstGeom prst="actionButtonReturn">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8568869"/>
      </p:ext>
    </p:extLst>
  </p:cSld>
  <p:clrMapOvr>
    <a:masterClrMapping/>
  </p:clrMapOvr>
  <p:transition spd="slow">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コーポラティブハウスのメリット</a:t>
            </a:r>
          </a:p>
        </p:txBody>
      </p:sp>
      <p:pic>
        <p:nvPicPr>
          <p:cNvPr id="6" name="コンテンツ プレースホルダー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20591" y="2278158"/>
            <a:ext cx="4681728" cy="3116275"/>
          </a:xfrm>
          <a:prstGeom prst="rect">
            <a:avLst/>
          </a:prstGeom>
          <a:ln>
            <a:noFill/>
          </a:ln>
          <a:effectLst>
            <a:softEdge rad="112500"/>
          </a:effectLst>
        </p:spPr>
      </p:pic>
      <p:sp>
        <p:nvSpPr>
          <p:cNvPr id="4" name="コンテンツ プレースホルダー 3"/>
          <p:cNvSpPr>
            <a:spLocks noGrp="1"/>
          </p:cNvSpPr>
          <p:nvPr>
            <p:ph sz="half" idx="2"/>
          </p:nvPr>
        </p:nvSpPr>
        <p:spPr/>
        <p:txBody>
          <a:bodyPr>
            <a:normAutofit lnSpcReduction="10000"/>
          </a:bodyPr>
          <a:lstStyle/>
          <a:p>
            <a:pPr>
              <a:spcAft>
                <a:spcPts val="1200"/>
              </a:spcAft>
              <a:buFont typeface="Wingdings" panose="05000000000000000000" pitchFamily="2" charset="2"/>
              <a:buChar char="u"/>
            </a:pPr>
            <a:r>
              <a:rPr lang="ja-JP" altLang="en-US" sz="2400" dirty="0"/>
              <a:t>既製品を選ぶのではなく、自ら住まいを創ることができる。</a:t>
            </a:r>
            <a:endParaRPr lang="en-US" altLang="ja-JP" sz="2400" dirty="0"/>
          </a:p>
          <a:p>
            <a:pPr>
              <a:spcAft>
                <a:spcPts val="1200"/>
              </a:spcAft>
              <a:buFont typeface="Wingdings" panose="05000000000000000000" pitchFamily="2" charset="2"/>
              <a:buChar char="u"/>
            </a:pPr>
            <a:r>
              <a:rPr lang="ja-JP" altLang="en-US" sz="2400" dirty="0"/>
              <a:t>必要な費用がはっきりしているため、適正な価格で住宅を得られる。</a:t>
            </a:r>
            <a:endParaRPr lang="en-US" altLang="ja-JP" sz="2400" dirty="0"/>
          </a:p>
          <a:p>
            <a:pPr>
              <a:spcAft>
                <a:spcPts val="1200"/>
              </a:spcAft>
              <a:buFont typeface="Wingdings" panose="05000000000000000000" pitchFamily="2" charset="2"/>
              <a:buChar char="u"/>
            </a:pPr>
            <a:r>
              <a:rPr lang="ja-JP" altLang="en-US" sz="2400" dirty="0"/>
              <a:t>入居前から隣人同士の交流があるので、ごく自然に安心できるコミュニティを築くことができる。</a:t>
            </a:r>
            <a:endParaRPr kumimoji="1" lang="ja-JP" altLang="en-US" sz="2400" dirty="0"/>
          </a:p>
        </p:txBody>
      </p:sp>
      <p:sp>
        <p:nvSpPr>
          <p:cNvPr id="5" name="スライド番号プレースホルダー 4"/>
          <p:cNvSpPr>
            <a:spLocks noGrp="1"/>
          </p:cNvSpPr>
          <p:nvPr>
            <p:ph type="sldNum" sz="quarter" idx="12"/>
          </p:nvPr>
        </p:nvSpPr>
        <p:spPr/>
        <p:txBody>
          <a:bodyPr/>
          <a:lstStyle/>
          <a:p>
            <a:fld id="{0D483208-200A-43E1-93CB-13E2A2DD53F1}" type="slidenum">
              <a:rPr kumimoji="1" lang="ja-JP" altLang="en-US" smtClean="0"/>
              <a:t>5</a:t>
            </a:fld>
            <a:endParaRPr kumimoji="1" lang="ja-JP" altLang="en-US"/>
          </a:p>
        </p:txBody>
      </p:sp>
      <p:sp>
        <p:nvSpPr>
          <p:cNvPr id="7" name="動作設定ボタン: 戻る 6">
            <a:hlinkClick r:id="" action="ppaction://hlinkshowjump?jump=lastslideviewed" highlightClick="1"/>
          </p:cNvPr>
          <p:cNvSpPr/>
          <p:nvPr/>
        </p:nvSpPr>
        <p:spPr>
          <a:xfrm>
            <a:off x="11160000" y="5760000"/>
            <a:ext cx="792000" cy="792000"/>
          </a:xfrm>
          <a:prstGeom prst="actionButtonReturn">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35188685"/>
      </p:ext>
    </p:extLst>
  </p:cSld>
  <p:clrMapOvr>
    <a:masterClrMapping/>
  </p:clrMapOvr>
  <p:transition spd="slow">
    <p:dissolve/>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コーポラティブハウスの実例</a:t>
            </a:r>
          </a:p>
        </p:txBody>
      </p:sp>
      <p:sp>
        <p:nvSpPr>
          <p:cNvPr id="3" name="スライド番号プレースホルダー 2"/>
          <p:cNvSpPr>
            <a:spLocks noGrp="1"/>
          </p:cNvSpPr>
          <p:nvPr>
            <p:ph type="sldNum" sz="quarter" idx="12"/>
          </p:nvPr>
        </p:nvSpPr>
        <p:spPr/>
        <p:txBody>
          <a:bodyPr/>
          <a:lstStyle/>
          <a:p>
            <a:fld id="{0D483208-200A-43E1-93CB-13E2A2DD53F1}" type="slidenum">
              <a:rPr kumimoji="1" lang="ja-JP" altLang="en-US" smtClean="0"/>
              <a:t>6</a:t>
            </a:fld>
            <a:endParaRPr kumimoji="1" lang="ja-JP" altLang="en-US"/>
          </a:p>
        </p:txBody>
      </p:sp>
      <p:sp>
        <p:nvSpPr>
          <p:cNvPr id="4" name="正方形/長方形 3"/>
          <p:cNvSpPr/>
          <p:nvPr/>
        </p:nvSpPr>
        <p:spPr>
          <a:xfrm>
            <a:off x="3317995" y="3043535"/>
            <a:ext cx="4867038" cy="461665"/>
          </a:xfrm>
          <a:prstGeom prst="rect">
            <a:avLst/>
          </a:prstGeom>
          <a:noFill/>
        </p:spPr>
        <p:txBody>
          <a:bodyPr wrap="none" lIns="91440" tIns="45720" rIns="91440" bIns="45720">
            <a:spAutoFit/>
          </a:bodyPr>
          <a:lstStyle/>
          <a:p>
            <a:pPr algn="ctr"/>
            <a:r>
              <a:rPr lang="ja-JP" altLang="en-US" sz="2400" b="1" cap="none" spc="0" dirty="0">
                <a:ln w="22225">
                  <a:solidFill>
                    <a:schemeClr val="bg2"/>
                  </a:solidFill>
                  <a:prstDash val="solid"/>
                </a:ln>
                <a:solidFill>
                  <a:schemeClr val="accent2">
                    <a:lumMod val="40000"/>
                    <a:lumOff val="60000"/>
                  </a:schemeClr>
                </a:solidFill>
                <a:effectLst/>
                <a:latin typeface="HGP創英角ｺﾞｼｯｸUB" panose="020B0900000000000000" pitchFamily="50" charset="-128"/>
                <a:ea typeface="HGP創英角ｺﾞｼｯｸUB" panose="020B0900000000000000" pitchFamily="50" charset="-128"/>
              </a:rPr>
              <a:t>光をふんだんに取り入れたメゾネット</a:t>
            </a:r>
          </a:p>
        </p:txBody>
      </p:sp>
      <p:sp>
        <p:nvSpPr>
          <p:cNvPr id="5" name="正方形/長方形 4"/>
          <p:cNvSpPr/>
          <p:nvPr/>
        </p:nvSpPr>
        <p:spPr>
          <a:xfrm>
            <a:off x="2898008" y="5408910"/>
            <a:ext cx="5707011" cy="461665"/>
          </a:xfrm>
          <a:prstGeom prst="rect">
            <a:avLst/>
          </a:prstGeom>
          <a:noFill/>
        </p:spPr>
        <p:txBody>
          <a:bodyPr wrap="none" lIns="91440" tIns="45720" rIns="91440" bIns="45720">
            <a:spAutoFit/>
          </a:bodyPr>
          <a:lstStyle/>
          <a:p>
            <a:pPr algn="ctr"/>
            <a:r>
              <a:rPr lang="ja-JP" altLang="en-US" sz="2400" b="1" dirty="0">
                <a:ln w="22225">
                  <a:solidFill>
                    <a:schemeClr val="bg2"/>
                  </a:solidFill>
                  <a:prstDash val="solid"/>
                </a:ln>
                <a:solidFill>
                  <a:schemeClr val="accent2">
                    <a:lumMod val="40000"/>
                    <a:lumOff val="60000"/>
                  </a:schemeClr>
                </a:solidFill>
                <a:latin typeface="HGP創英角ｺﾞｼｯｸUB" panose="020B0900000000000000" pitchFamily="50" charset="-128"/>
                <a:ea typeface="HGP創英角ｺﾞｼｯｸUB" panose="020B0900000000000000" pitchFamily="50" charset="-128"/>
              </a:rPr>
              <a:t>古材の柱・梁を内装に生かして古民家風に</a:t>
            </a:r>
            <a:endParaRPr lang="ja-JP" altLang="en-US" sz="2400" b="1" cap="none" spc="0" dirty="0">
              <a:ln w="22225">
                <a:solidFill>
                  <a:schemeClr val="bg2"/>
                </a:solidFill>
                <a:prstDash val="solid"/>
              </a:ln>
              <a:solidFill>
                <a:schemeClr val="accent2">
                  <a:lumMod val="40000"/>
                  <a:lumOff val="60000"/>
                </a:schemeClr>
              </a:solidFill>
              <a:effectLst/>
              <a:latin typeface="HGP創英角ｺﾞｼｯｸUB" panose="020B0900000000000000" pitchFamily="50" charset="-128"/>
              <a:ea typeface="HGP創英角ｺﾞｼｯｸUB" panose="020B0900000000000000" pitchFamily="50" charset="-128"/>
            </a:endParaRPr>
          </a:p>
        </p:txBody>
      </p:sp>
      <p:sp>
        <p:nvSpPr>
          <p:cNvPr id="6" name="動作設定ボタン: ユーザー設定 5">
            <a:hlinkClick r:id="rId2" action="ppaction://hlinksldjump" highlightClick="1"/>
          </p:cNvPr>
          <p:cNvSpPr/>
          <p:nvPr/>
        </p:nvSpPr>
        <p:spPr>
          <a:xfrm>
            <a:off x="3051513" y="2056342"/>
            <a:ext cx="5400000" cy="900000"/>
          </a:xfrm>
          <a:prstGeom prst="actionButtonBlank">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3200" dirty="0">
                <a:latin typeface="HGP明朝E" panose="02020900000000000000" pitchFamily="18" charset="-128"/>
                <a:ea typeface="HGP明朝E" panose="02020900000000000000" pitchFamily="18" charset="-128"/>
              </a:rPr>
              <a:t>実例１　Ｍ邸</a:t>
            </a:r>
          </a:p>
        </p:txBody>
      </p:sp>
      <p:sp>
        <p:nvSpPr>
          <p:cNvPr id="7" name="動作設定ボタン: ユーザー設定 6">
            <a:hlinkClick r:id="rId3" action="ppaction://hlinksldjump" highlightClick="1"/>
          </p:cNvPr>
          <p:cNvSpPr/>
          <p:nvPr/>
        </p:nvSpPr>
        <p:spPr>
          <a:xfrm>
            <a:off x="3051513" y="4412609"/>
            <a:ext cx="5400000" cy="900000"/>
          </a:xfrm>
          <a:prstGeom prst="actionButtonBlank">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3200" dirty="0">
                <a:latin typeface="HGP明朝E" panose="02020900000000000000" pitchFamily="18" charset="-128"/>
                <a:ea typeface="HGP明朝E" panose="02020900000000000000" pitchFamily="18" charset="-128"/>
              </a:rPr>
              <a:t>実例２　Ｔ邸</a:t>
            </a:r>
          </a:p>
        </p:txBody>
      </p:sp>
      <p:sp>
        <p:nvSpPr>
          <p:cNvPr id="8" name="動作設定ボタン: ホーム 7">
            <a:hlinkClick r:id="" action="ppaction://hlinkshowjump?jump=firstslide" highlightClick="1"/>
          </p:cNvPr>
          <p:cNvSpPr/>
          <p:nvPr/>
        </p:nvSpPr>
        <p:spPr>
          <a:xfrm>
            <a:off x="11160000" y="5760000"/>
            <a:ext cx="792000" cy="79200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8668370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a:t>実例</a:t>
            </a:r>
            <a:r>
              <a:rPr kumimoji="1" lang="en-US" altLang="ja-JP" dirty="0"/>
              <a:t>1-1</a:t>
            </a:r>
            <a:r>
              <a:rPr kumimoji="1" lang="ja-JP" altLang="en-US" dirty="0"/>
              <a:t> </a:t>
            </a:r>
            <a:r>
              <a:rPr kumimoji="1" lang="en-US" altLang="ja-JP" dirty="0"/>
              <a:t>M</a:t>
            </a:r>
            <a:r>
              <a:rPr kumimoji="1" lang="ja-JP" altLang="en-US" dirty="0"/>
              <a:t>邸</a:t>
            </a:r>
          </a:p>
        </p:txBody>
      </p:sp>
      <p:pic>
        <p:nvPicPr>
          <p:cNvPr id="2" name="コンテンツ プレースホルダー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18611" y="2409825"/>
            <a:ext cx="3025491" cy="36496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コンテンツ プレースホルダー 6"/>
          <p:cNvSpPr>
            <a:spLocks noGrp="1"/>
          </p:cNvSpPr>
          <p:nvPr>
            <p:ph sz="half" idx="2"/>
          </p:nvPr>
        </p:nvSpPr>
        <p:spPr/>
        <p:txBody>
          <a:bodyPr/>
          <a:lstStyle/>
          <a:p>
            <a:r>
              <a:rPr lang="ja-JP" altLang="en-US" dirty="0"/>
              <a:t>Ｍ邸は、２層分の天井高を持つリビングダイニングを中心とした開放的なプランとなっています。必要な部分以外には壁を作らず、従来のマンションにはない大胆な空間を創りだし、家族の一員である大型犬の暮らしやすさにも配慮しています。</a:t>
            </a:r>
            <a:endParaRPr kumimoji="1" lang="ja-JP" altLang="en-US" dirty="0"/>
          </a:p>
        </p:txBody>
      </p:sp>
      <p:sp>
        <p:nvSpPr>
          <p:cNvPr id="8" name="スライド番号プレースホルダー 7"/>
          <p:cNvSpPr>
            <a:spLocks noGrp="1"/>
          </p:cNvSpPr>
          <p:nvPr>
            <p:ph type="sldNum" sz="quarter" idx="12"/>
          </p:nvPr>
        </p:nvSpPr>
        <p:spPr/>
        <p:txBody>
          <a:bodyPr/>
          <a:lstStyle/>
          <a:p>
            <a:fld id="{0D483208-200A-43E1-93CB-13E2A2DD53F1}" type="slidenum">
              <a:rPr kumimoji="1" lang="ja-JP" altLang="en-US" smtClean="0"/>
              <a:t>7</a:t>
            </a:fld>
            <a:endParaRPr kumimoji="1" lang="ja-JP" altLang="en-US"/>
          </a:p>
        </p:txBody>
      </p:sp>
    </p:spTree>
    <p:extLst>
      <p:ext uri="{BB962C8B-B14F-4D97-AF65-F5344CB8AC3E}">
        <p14:creationId xmlns:p14="http://schemas.microsoft.com/office/powerpoint/2010/main" val="7605938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a:t>実例</a:t>
            </a:r>
            <a:r>
              <a:rPr kumimoji="1" lang="en-US" altLang="ja-JP" dirty="0"/>
              <a:t>1-2</a:t>
            </a:r>
            <a:r>
              <a:rPr kumimoji="1" lang="ja-JP" altLang="en-US" dirty="0"/>
              <a:t> </a:t>
            </a:r>
            <a:r>
              <a:rPr kumimoji="1" lang="en-US" altLang="ja-JP" dirty="0"/>
              <a:t>M</a:t>
            </a:r>
            <a:r>
              <a:rPr kumimoji="1" lang="ja-JP" altLang="en-US" dirty="0"/>
              <a:t>邸</a:t>
            </a:r>
          </a:p>
        </p:txBody>
      </p:sp>
      <p:sp>
        <p:nvSpPr>
          <p:cNvPr id="6" name="コンテンツ プレースホルダー 5"/>
          <p:cNvSpPr>
            <a:spLocks noGrp="1"/>
          </p:cNvSpPr>
          <p:nvPr>
            <p:ph sz="half" idx="1"/>
          </p:nvPr>
        </p:nvSpPr>
        <p:spPr/>
        <p:txBody>
          <a:bodyPr/>
          <a:lstStyle/>
          <a:p>
            <a:r>
              <a:rPr lang="ja-JP" altLang="en-US" dirty="0"/>
              <a:t>リビングダイニングの上部を吹き抜けとしたメゾネットプラン。吹き抜け部分の壁面を傾斜させて窓をもうけ、また、最上階であることからトップライトを取り付け、光をふんだんに取り入れました。明るく、開放感にあふれた住まいとなっています。</a:t>
            </a:r>
            <a:endParaRPr kumimoji="1" lang="ja-JP" altLang="en-US" dirty="0"/>
          </a:p>
        </p:txBody>
      </p:sp>
      <p:pic>
        <p:nvPicPr>
          <p:cNvPr id="2" name="コンテンツ プレースホルダー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62346" y="2333731"/>
            <a:ext cx="4754880" cy="3268980"/>
          </a:xfrm>
        </p:spPr>
      </p:pic>
      <p:sp>
        <p:nvSpPr>
          <p:cNvPr id="8" name="スライド番号プレースホルダー 7"/>
          <p:cNvSpPr>
            <a:spLocks noGrp="1"/>
          </p:cNvSpPr>
          <p:nvPr>
            <p:ph type="sldNum" sz="quarter" idx="12"/>
          </p:nvPr>
        </p:nvSpPr>
        <p:spPr/>
        <p:txBody>
          <a:bodyPr/>
          <a:lstStyle/>
          <a:p>
            <a:fld id="{0D483208-200A-43E1-93CB-13E2A2DD53F1}" type="slidenum">
              <a:rPr kumimoji="1" lang="ja-JP" altLang="en-US" smtClean="0"/>
              <a:t>8</a:t>
            </a:fld>
            <a:endParaRPr kumimoji="1" lang="ja-JP" altLang="en-US"/>
          </a:p>
        </p:txBody>
      </p:sp>
      <p:sp>
        <p:nvSpPr>
          <p:cNvPr id="3" name="正方形/長方形 2"/>
          <p:cNvSpPr/>
          <p:nvPr/>
        </p:nvSpPr>
        <p:spPr>
          <a:xfrm>
            <a:off x="7445764" y="5612902"/>
            <a:ext cx="1988044" cy="523220"/>
          </a:xfrm>
          <a:prstGeom prst="rect">
            <a:avLst/>
          </a:prstGeom>
          <a:noFill/>
        </p:spPr>
        <p:txBody>
          <a:bodyPr wrap="none" lIns="91440" tIns="45720" rIns="91440" bIns="45720">
            <a:spAutoFit/>
          </a:bodyPr>
          <a:lstStyle/>
          <a:p>
            <a:pPr algn="ctr"/>
            <a:r>
              <a:rPr lang="ja-JP" altLang="en-US" sz="2800" b="1" cap="none" spc="0" dirty="0">
                <a:ln w="6600">
                  <a:solidFill>
                    <a:schemeClr val="accent2"/>
                  </a:solidFill>
                  <a:prstDash val="solid"/>
                </a:ln>
                <a:solidFill>
                  <a:srgbClr val="FFFFFF"/>
                </a:solidFill>
                <a:effectLst>
                  <a:outerShdw dist="38100" dir="2700000" algn="tl" rotWithShape="0">
                    <a:schemeClr val="accent2"/>
                  </a:outerShdw>
                </a:effectLst>
                <a:latin typeface="HGPｺﾞｼｯｸE" panose="020B0900000000000000" pitchFamily="50" charset="-128"/>
                <a:ea typeface="HGPｺﾞｼｯｸE" panose="020B0900000000000000" pitchFamily="50" charset="-128"/>
              </a:rPr>
              <a:t>住戸断面図</a:t>
            </a:r>
          </a:p>
        </p:txBody>
      </p:sp>
      <p:sp>
        <p:nvSpPr>
          <p:cNvPr id="4" name="動作設定ボタン: 戻る 3">
            <a:hlinkClick r:id="rId3" action="ppaction://hlinksldjump" highlightClick="1"/>
          </p:cNvPr>
          <p:cNvSpPr/>
          <p:nvPr/>
        </p:nvSpPr>
        <p:spPr>
          <a:xfrm>
            <a:off x="11160000" y="5760000"/>
            <a:ext cx="792000" cy="792000"/>
          </a:xfrm>
          <a:prstGeom prst="actionButtonReturn">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7050459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a:t>実例</a:t>
            </a:r>
            <a:r>
              <a:rPr kumimoji="1" lang="en-US" altLang="ja-JP" dirty="0"/>
              <a:t>2-1</a:t>
            </a:r>
            <a:r>
              <a:rPr kumimoji="1" lang="ja-JP" altLang="en-US" dirty="0"/>
              <a:t> </a:t>
            </a:r>
            <a:r>
              <a:rPr kumimoji="1" lang="en-US" altLang="ja-JP" dirty="0"/>
              <a:t>T</a:t>
            </a:r>
            <a:r>
              <a:rPr kumimoji="1" lang="ja-JP" altLang="en-US" dirty="0"/>
              <a:t>邸</a:t>
            </a:r>
          </a:p>
        </p:txBody>
      </p:sp>
      <p:pic>
        <p:nvPicPr>
          <p:cNvPr id="2" name="コンテンツ プレースホルダー 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18611" y="2409825"/>
            <a:ext cx="3025491" cy="364966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コンテンツ プレースホルダー 6"/>
          <p:cNvSpPr>
            <a:spLocks noGrp="1"/>
          </p:cNvSpPr>
          <p:nvPr>
            <p:ph sz="half" idx="2"/>
          </p:nvPr>
        </p:nvSpPr>
        <p:spPr/>
        <p:txBody>
          <a:bodyPr/>
          <a:lstStyle/>
          <a:p>
            <a:r>
              <a:rPr lang="ja-JP" altLang="en-US" dirty="0"/>
              <a:t>Ｔ邸は、内装に古材の柱や梁を効果的に使用しています。白い壁と茶色の古材とのコントラストが印象的な住まいです。床に座ってくつろげる和室は、もうひとつのリビングとなり、また、Ｔさんが長年かけて集めた骨董の品々とも調和しています。</a:t>
            </a:r>
            <a:endParaRPr kumimoji="1" lang="ja-JP" altLang="en-US" dirty="0"/>
          </a:p>
        </p:txBody>
      </p:sp>
      <p:sp>
        <p:nvSpPr>
          <p:cNvPr id="8" name="スライド番号プレースホルダー 7"/>
          <p:cNvSpPr>
            <a:spLocks noGrp="1"/>
          </p:cNvSpPr>
          <p:nvPr>
            <p:ph type="sldNum" sz="quarter" idx="12"/>
          </p:nvPr>
        </p:nvSpPr>
        <p:spPr/>
        <p:txBody>
          <a:bodyPr/>
          <a:lstStyle/>
          <a:p>
            <a:fld id="{0D483208-200A-43E1-93CB-13E2A2DD53F1}" type="slidenum">
              <a:rPr kumimoji="1" lang="ja-JP" altLang="en-US" smtClean="0"/>
              <a:t>9</a:t>
            </a:fld>
            <a:endParaRPr kumimoji="1" lang="ja-JP" altLang="en-US"/>
          </a:p>
        </p:txBody>
      </p:sp>
    </p:spTree>
    <p:extLst>
      <p:ext uri="{BB962C8B-B14F-4D97-AF65-F5344CB8AC3E}">
        <p14:creationId xmlns:p14="http://schemas.microsoft.com/office/powerpoint/2010/main" val="5351945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天空">
  <a:themeElements>
    <a:clrScheme name="天空">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天空">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天空">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しずく</Template>
  <TotalTime>283</TotalTime>
  <Words>567</Words>
  <Application>Microsoft Office PowerPoint</Application>
  <PresentationFormat>ワイド画面</PresentationFormat>
  <Paragraphs>62</Paragraphs>
  <Slides>10</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HGPｺﾞｼｯｸE</vt:lpstr>
      <vt:lpstr>HGP創英角ｺﾞｼｯｸUB</vt:lpstr>
      <vt:lpstr>HGP明朝E</vt:lpstr>
      <vt:lpstr>HG丸ｺﾞｼｯｸM-PRO</vt:lpstr>
      <vt:lpstr>游ゴシック</vt:lpstr>
      <vt:lpstr>Arial</vt:lpstr>
      <vt:lpstr>Calibri</vt:lpstr>
      <vt:lpstr>Wingdings</vt:lpstr>
      <vt:lpstr>天空</vt:lpstr>
      <vt:lpstr>コーポラティブハウス COOPERATIVE HOUSE</vt:lpstr>
      <vt:lpstr>コーポラティブハウスとは</vt:lpstr>
      <vt:lpstr>入居までのスケジュール</vt:lpstr>
      <vt:lpstr>住戸取得にかかるコスト</vt:lpstr>
      <vt:lpstr>コーポラティブハウスのメリット</vt:lpstr>
      <vt:lpstr>コーポラティブハウスの実例</vt:lpstr>
      <vt:lpstr>実例1-1 M邸</vt:lpstr>
      <vt:lpstr>実例1-2 M邸</vt:lpstr>
      <vt:lpstr>実例2-1 T邸</vt:lpstr>
      <vt:lpstr>実例2-2 T邸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サーティファイ9</dc:creator>
  <cp:lastModifiedBy>サーティファイ 3</cp:lastModifiedBy>
  <cp:revision>27</cp:revision>
  <dcterms:created xsi:type="dcterms:W3CDTF">2016-03-28T02:06:34Z</dcterms:created>
  <dcterms:modified xsi:type="dcterms:W3CDTF">2019-10-17T06:55:19Z</dcterms:modified>
</cp:coreProperties>
</file>