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8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F0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A76A39-9630-46BB-85B1-BC4A6E1A95D0}" type="doc">
      <dgm:prSet loTypeId="urn:microsoft.com/office/officeart/2005/8/layout/hProcess10" loCatId="pictur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9E369DA3-9991-48E4-BD1B-104C6164FD97}">
      <dgm:prSet custT="1"/>
      <dgm:spPr/>
      <dgm:t>
        <a:bodyPr/>
        <a:lstStyle/>
        <a:p>
          <a:pPr rtl="0"/>
          <a:r>
            <a:rPr kumimoji="1" lang="zh-TW" sz="3200" smtClean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新入社員研修</a:t>
          </a:r>
          <a:endParaRPr lang="ja-JP" sz="3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BA7A7C4F-E73D-4675-B18D-732867577243}" type="parTrans" cxnId="{22058D0F-3F39-470E-A6A8-6298E5A1A989}">
      <dgm:prSet/>
      <dgm:spPr/>
      <dgm:t>
        <a:bodyPr/>
        <a:lstStyle/>
        <a:p>
          <a:endParaRPr kumimoji="1" lang="ja-JP" altLang="en-US" sz="3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1CBF3F34-BFD1-4A6A-B925-E162EDE0F632}" type="sibTrans" cxnId="{22058D0F-3F39-470E-A6A8-6298E5A1A989}">
      <dgm:prSet custT="1"/>
      <dgm:spPr/>
      <dgm:t>
        <a:bodyPr/>
        <a:lstStyle/>
        <a:p>
          <a:endParaRPr kumimoji="1" lang="ja-JP" altLang="en-US" sz="3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4E51AB59-94E1-402D-AB16-778688B72470}">
      <dgm:prSet custT="1"/>
      <dgm:spPr/>
      <dgm:t>
        <a:bodyPr/>
        <a:lstStyle/>
        <a:p>
          <a:pPr rtl="0"/>
          <a:r>
            <a:rPr kumimoji="1" lang="zh-TW" sz="3200" smtClean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現場研修</a:t>
          </a:r>
          <a:endParaRPr lang="ja-JP" sz="3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F7C99857-7806-4678-B69B-96B43616C280}" type="parTrans" cxnId="{480C2513-5D28-40E0-B781-BAD90F1C670A}">
      <dgm:prSet/>
      <dgm:spPr/>
      <dgm:t>
        <a:bodyPr/>
        <a:lstStyle/>
        <a:p>
          <a:endParaRPr kumimoji="1" lang="ja-JP" altLang="en-US" sz="3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F8457489-A259-472F-BCF3-2C48C8315D69}" type="sibTrans" cxnId="{480C2513-5D28-40E0-B781-BAD90F1C670A}">
      <dgm:prSet custT="1"/>
      <dgm:spPr/>
      <dgm:t>
        <a:bodyPr/>
        <a:lstStyle/>
        <a:p>
          <a:endParaRPr kumimoji="1" lang="ja-JP" altLang="en-US" sz="3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A9EFD74D-22A1-422B-96C2-3E0A4D86933D}">
      <dgm:prSet custT="1"/>
      <dgm:spPr/>
      <dgm:t>
        <a:bodyPr/>
        <a:lstStyle/>
        <a:p>
          <a:pPr rtl="0"/>
          <a:r>
            <a:rPr kumimoji="1" lang="zh-TW" sz="3200" smtClean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主任研修</a:t>
          </a:r>
          <a:endParaRPr lang="ja-JP" sz="3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4668260D-35E1-46F2-AA64-7BBE2CA8776B}" type="parTrans" cxnId="{A8E4192C-2752-4997-B2E3-474EE03DD773}">
      <dgm:prSet/>
      <dgm:spPr/>
      <dgm:t>
        <a:bodyPr/>
        <a:lstStyle/>
        <a:p>
          <a:endParaRPr kumimoji="1" lang="ja-JP" altLang="en-US" sz="3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1FCF562D-DFCF-4730-8D4F-6BDB2A977A6D}" type="sibTrans" cxnId="{A8E4192C-2752-4997-B2E3-474EE03DD773}">
      <dgm:prSet/>
      <dgm:spPr/>
      <dgm:t>
        <a:bodyPr/>
        <a:lstStyle/>
        <a:p>
          <a:endParaRPr kumimoji="1" lang="ja-JP" altLang="en-US" sz="3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BC23AB85-F126-47F3-8979-AEB65488D577}" type="pres">
      <dgm:prSet presAssocID="{03A76A39-9630-46BB-85B1-BC4A6E1A95D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51BD17E-5C8B-436A-A9D0-62CBDF460D8A}" type="pres">
      <dgm:prSet presAssocID="{9E369DA3-9991-48E4-BD1B-104C6164FD97}" presName="composite" presStyleCnt="0"/>
      <dgm:spPr/>
    </dgm:pt>
    <dgm:pt modelId="{2389F479-8755-49E1-B00F-F5FDD3B5DD69}" type="pres">
      <dgm:prSet presAssocID="{9E369DA3-9991-48E4-BD1B-104C6164FD97}" presName="imagSh" presStyleLbl="b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</dgm:pt>
    <dgm:pt modelId="{967CB9FD-F3DC-4E75-B986-F9604FF42CA2}" type="pres">
      <dgm:prSet presAssocID="{9E369DA3-9991-48E4-BD1B-104C6164FD97}" presName="tx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C8AA6F4-0084-45EC-964A-7D2F732464F2}" type="pres">
      <dgm:prSet presAssocID="{1CBF3F34-BFD1-4A6A-B925-E162EDE0F632}" presName="sibTrans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F24213E9-6E2F-49A5-AD71-F38C338A1197}" type="pres">
      <dgm:prSet presAssocID="{1CBF3F34-BFD1-4A6A-B925-E162EDE0F632}" presName="connTx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62578AD4-E970-4ECC-BE7D-9BAD237AB6D3}" type="pres">
      <dgm:prSet presAssocID="{4E51AB59-94E1-402D-AB16-778688B72470}" presName="composite" presStyleCnt="0"/>
      <dgm:spPr/>
    </dgm:pt>
    <dgm:pt modelId="{BF17BCEC-90ED-4BBD-87EA-C7D0CB92FA36}" type="pres">
      <dgm:prSet presAssocID="{4E51AB59-94E1-402D-AB16-778688B72470}" presName="imagSh" presStyleLbl="b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</dgm:spPr>
    </dgm:pt>
    <dgm:pt modelId="{8FA1033D-28F6-4BAE-8322-66FFC947CA3E}" type="pres">
      <dgm:prSet presAssocID="{4E51AB59-94E1-402D-AB16-778688B72470}" presName="tx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6C29792-ECB5-4D84-94F7-851DEAB3449D}" type="pres">
      <dgm:prSet presAssocID="{F8457489-A259-472F-BCF3-2C48C8315D69}" presName="sibTrans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6200C740-69B6-4005-9F2C-45297F166C43}" type="pres">
      <dgm:prSet presAssocID="{F8457489-A259-472F-BCF3-2C48C8315D69}" presName="connTx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771918BD-4F09-4539-B31D-7B141F18DAB0}" type="pres">
      <dgm:prSet presAssocID="{A9EFD74D-22A1-422B-96C2-3E0A4D86933D}" presName="composite" presStyleCnt="0"/>
      <dgm:spPr/>
    </dgm:pt>
    <dgm:pt modelId="{FBCBA7F5-238A-44B1-BFE7-C29C97AC94E9}" type="pres">
      <dgm:prSet presAssocID="{A9EFD74D-22A1-422B-96C2-3E0A4D86933D}" presName="imagSh" presStyleLbl="b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</dgm:pt>
    <dgm:pt modelId="{7ED1939C-A172-4B53-B662-E47EE12455B0}" type="pres">
      <dgm:prSet presAssocID="{A9EFD74D-22A1-422B-96C2-3E0A4D86933D}" presName="tx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43296D4-6FAA-49A6-80A1-3F9A85AD6288}" type="presOf" srcId="{F8457489-A259-472F-BCF3-2C48C8315D69}" destId="{6200C740-69B6-4005-9F2C-45297F166C43}" srcOrd="1" destOrd="0" presId="urn:microsoft.com/office/officeart/2005/8/layout/hProcess10"/>
    <dgm:cxn modelId="{2A71C41A-A240-42F0-914D-13A12E663A68}" type="presOf" srcId="{4E51AB59-94E1-402D-AB16-778688B72470}" destId="{8FA1033D-28F6-4BAE-8322-66FFC947CA3E}" srcOrd="0" destOrd="0" presId="urn:microsoft.com/office/officeart/2005/8/layout/hProcess10"/>
    <dgm:cxn modelId="{DE02B681-76EB-48AE-93AD-11C96C4CB8CC}" type="presOf" srcId="{A9EFD74D-22A1-422B-96C2-3E0A4D86933D}" destId="{7ED1939C-A172-4B53-B662-E47EE12455B0}" srcOrd="0" destOrd="0" presId="urn:microsoft.com/office/officeart/2005/8/layout/hProcess10"/>
    <dgm:cxn modelId="{480C2513-5D28-40E0-B781-BAD90F1C670A}" srcId="{03A76A39-9630-46BB-85B1-BC4A6E1A95D0}" destId="{4E51AB59-94E1-402D-AB16-778688B72470}" srcOrd="1" destOrd="0" parTransId="{F7C99857-7806-4678-B69B-96B43616C280}" sibTransId="{F8457489-A259-472F-BCF3-2C48C8315D69}"/>
    <dgm:cxn modelId="{FB1E2F45-003D-47A8-84D5-3C352A868AD5}" type="presOf" srcId="{1CBF3F34-BFD1-4A6A-B925-E162EDE0F632}" destId="{AC8AA6F4-0084-45EC-964A-7D2F732464F2}" srcOrd="0" destOrd="0" presId="urn:microsoft.com/office/officeart/2005/8/layout/hProcess10"/>
    <dgm:cxn modelId="{046EFBA0-9E05-47B3-89D2-1B850B958011}" type="presOf" srcId="{F8457489-A259-472F-BCF3-2C48C8315D69}" destId="{86C29792-ECB5-4D84-94F7-851DEAB3449D}" srcOrd="0" destOrd="0" presId="urn:microsoft.com/office/officeart/2005/8/layout/hProcess10"/>
    <dgm:cxn modelId="{C941310A-7AFC-4BEB-ACF8-A2327FE9A8A5}" type="presOf" srcId="{1CBF3F34-BFD1-4A6A-B925-E162EDE0F632}" destId="{F24213E9-6E2F-49A5-AD71-F38C338A1197}" srcOrd="1" destOrd="0" presId="urn:microsoft.com/office/officeart/2005/8/layout/hProcess10"/>
    <dgm:cxn modelId="{521B6503-DE31-4FF7-8767-DA6221DB736E}" type="presOf" srcId="{9E369DA3-9991-48E4-BD1B-104C6164FD97}" destId="{967CB9FD-F3DC-4E75-B986-F9604FF42CA2}" srcOrd="0" destOrd="0" presId="urn:microsoft.com/office/officeart/2005/8/layout/hProcess10"/>
    <dgm:cxn modelId="{71D8E58D-9B29-4A1E-8B89-6EE713BC8BCA}" type="presOf" srcId="{03A76A39-9630-46BB-85B1-BC4A6E1A95D0}" destId="{BC23AB85-F126-47F3-8979-AEB65488D577}" srcOrd="0" destOrd="0" presId="urn:microsoft.com/office/officeart/2005/8/layout/hProcess10"/>
    <dgm:cxn modelId="{A8E4192C-2752-4997-B2E3-474EE03DD773}" srcId="{03A76A39-9630-46BB-85B1-BC4A6E1A95D0}" destId="{A9EFD74D-22A1-422B-96C2-3E0A4D86933D}" srcOrd="2" destOrd="0" parTransId="{4668260D-35E1-46F2-AA64-7BBE2CA8776B}" sibTransId="{1FCF562D-DFCF-4730-8D4F-6BDB2A977A6D}"/>
    <dgm:cxn modelId="{22058D0F-3F39-470E-A6A8-6298E5A1A989}" srcId="{03A76A39-9630-46BB-85B1-BC4A6E1A95D0}" destId="{9E369DA3-9991-48E4-BD1B-104C6164FD97}" srcOrd="0" destOrd="0" parTransId="{BA7A7C4F-E73D-4675-B18D-732867577243}" sibTransId="{1CBF3F34-BFD1-4A6A-B925-E162EDE0F632}"/>
    <dgm:cxn modelId="{0758883C-71C3-4459-90B1-1C24B6860FAB}" type="presParOf" srcId="{BC23AB85-F126-47F3-8979-AEB65488D577}" destId="{551BD17E-5C8B-436A-A9D0-62CBDF460D8A}" srcOrd="0" destOrd="0" presId="urn:microsoft.com/office/officeart/2005/8/layout/hProcess10"/>
    <dgm:cxn modelId="{89F4BEB9-C23D-4520-AD1D-4D16773D6262}" type="presParOf" srcId="{551BD17E-5C8B-436A-A9D0-62CBDF460D8A}" destId="{2389F479-8755-49E1-B00F-F5FDD3B5DD69}" srcOrd="0" destOrd="0" presId="urn:microsoft.com/office/officeart/2005/8/layout/hProcess10"/>
    <dgm:cxn modelId="{B45C13F9-C703-483D-AC50-2A38DCF67B54}" type="presParOf" srcId="{551BD17E-5C8B-436A-A9D0-62CBDF460D8A}" destId="{967CB9FD-F3DC-4E75-B986-F9604FF42CA2}" srcOrd="1" destOrd="0" presId="urn:microsoft.com/office/officeart/2005/8/layout/hProcess10"/>
    <dgm:cxn modelId="{BFB7D27E-BFA3-4A63-9EB0-AC8F6CB20AA3}" type="presParOf" srcId="{BC23AB85-F126-47F3-8979-AEB65488D577}" destId="{AC8AA6F4-0084-45EC-964A-7D2F732464F2}" srcOrd="1" destOrd="0" presId="urn:microsoft.com/office/officeart/2005/8/layout/hProcess10"/>
    <dgm:cxn modelId="{6823525D-AF49-4F41-8F47-F00BBECFE3E0}" type="presParOf" srcId="{AC8AA6F4-0084-45EC-964A-7D2F732464F2}" destId="{F24213E9-6E2F-49A5-AD71-F38C338A1197}" srcOrd="0" destOrd="0" presId="urn:microsoft.com/office/officeart/2005/8/layout/hProcess10"/>
    <dgm:cxn modelId="{C40919AA-82E4-4122-A75E-AD7FAF5B1683}" type="presParOf" srcId="{BC23AB85-F126-47F3-8979-AEB65488D577}" destId="{62578AD4-E970-4ECC-BE7D-9BAD237AB6D3}" srcOrd="2" destOrd="0" presId="urn:microsoft.com/office/officeart/2005/8/layout/hProcess10"/>
    <dgm:cxn modelId="{C1F371F6-A8BA-415A-ABFF-E2209FB462AC}" type="presParOf" srcId="{62578AD4-E970-4ECC-BE7D-9BAD237AB6D3}" destId="{BF17BCEC-90ED-4BBD-87EA-C7D0CB92FA36}" srcOrd="0" destOrd="0" presId="urn:microsoft.com/office/officeart/2005/8/layout/hProcess10"/>
    <dgm:cxn modelId="{1C52F611-B37D-4471-BDA9-92678985B696}" type="presParOf" srcId="{62578AD4-E970-4ECC-BE7D-9BAD237AB6D3}" destId="{8FA1033D-28F6-4BAE-8322-66FFC947CA3E}" srcOrd="1" destOrd="0" presId="urn:microsoft.com/office/officeart/2005/8/layout/hProcess10"/>
    <dgm:cxn modelId="{1C8BD50E-4146-47D2-B028-7E541A375F21}" type="presParOf" srcId="{BC23AB85-F126-47F3-8979-AEB65488D577}" destId="{86C29792-ECB5-4D84-94F7-851DEAB3449D}" srcOrd="3" destOrd="0" presId="urn:microsoft.com/office/officeart/2005/8/layout/hProcess10"/>
    <dgm:cxn modelId="{194EAF83-189F-431A-81FF-9EEE3488871D}" type="presParOf" srcId="{86C29792-ECB5-4D84-94F7-851DEAB3449D}" destId="{6200C740-69B6-4005-9F2C-45297F166C43}" srcOrd="0" destOrd="0" presId="urn:microsoft.com/office/officeart/2005/8/layout/hProcess10"/>
    <dgm:cxn modelId="{1E3BB8EA-954B-40DE-AC06-9F837200E351}" type="presParOf" srcId="{BC23AB85-F126-47F3-8979-AEB65488D577}" destId="{771918BD-4F09-4539-B31D-7B141F18DAB0}" srcOrd="4" destOrd="0" presId="urn:microsoft.com/office/officeart/2005/8/layout/hProcess10"/>
    <dgm:cxn modelId="{DD29D37F-F9A6-4991-BB2C-82EA5703EF98}" type="presParOf" srcId="{771918BD-4F09-4539-B31D-7B141F18DAB0}" destId="{FBCBA7F5-238A-44B1-BFE7-C29C97AC94E9}" srcOrd="0" destOrd="0" presId="urn:microsoft.com/office/officeart/2005/8/layout/hProcess10"/>
    <dgm:cxn modelId="{7B568A42-FEFF-468A-9595-CBECD3CFE80B}" type="presParOf" srcId="{771918BD-4F09-4539-B31D-7B141F18DAB0}" destId="{7ED1939C-A172-4B53-B662-E47EE12455B0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FE9AC89-F717-4C05-9D81-E2AA4DC1CB83}" type="doc">
      <dgm:prSet loTypeId="urn:microsoft.com/office/officeart/2005/8/layout/matrix3" loCatId="matrix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8465247-A833-4FB7-86AF-8C53156F53BC}">
      <dgm:prSet phldrT="[テキスト]" custT="1"/>
      <dgm:spPr/>
      <dgm:t>
        <a:bodyPr/>
        <a:lstStyle/>
        <a:p>
          <a:r>
            <a:rPr kumimoji="1" lang="ja-JP" altLang="en-US" sz="1800" b="0" smtClean="0">
              <a:latin typeface="HGP明朝B" panose="02020800000000000000" pitchFamily="18" charset="-128"/>
              <a:ea typeface="HGP明朝B" panose="02020800000000000000" pitchFamily="18" charset="-128"/>
              <a:cs typeface="+mn-cs"/>
            </a:rPr>
            <a:t>①自ら考え</a:t>
          </a:r>
          <a:endParaRPr kumimoji="1" lang="en-US" altLang="ja-JP" sz="1800" b="0" smtClean="0">
            <a:latin typeface="HGP明朝B" panose="02020800000000000000" pitchFamily="18" charset="-128"/>
            <a:ea typeface="HGP明朝B" panose="02020800000000000000" pitchFamily="18" charset="-128"/>
            <a:cs typeface="+mn-cs"/>
          </a:endParaRPr>
        </a:p>
        <a:p>
          <a:r>
            <a:rPr kumimoji="1" lang="ja-JP" altLang="en-US" sz="2000" b="1" smtClean="0">
              <a:latin typeface="HGP明朝B" panose="02020800000000000000" pitchFamily="18" charset="-128"/>
              <a:ea typeface="HGP明朝B" panose="02020800000000000000" pitchFamily="18" charset="-128"/>
              <a:cs typeface="+mn-cs"/>
            </a:rPr>
            <a:t>実行する力</a:t>
          </a:r>
          <a:endParaRPr kumimoji="1" lang="ja-JP" altLang="en-US" sz="2000"/>
        </a:p>
      </dgm:t>
    </dgm:pt>
    <dgm:pt modelId="{140B916B-C81B-4FBB-95CB-71DE7AA23BF1}" type="parTrans" cxnId="{8EFB8A3A-A668-4B1C-9FA9-CD9573109714}">
      <dgm:prSet/>
      <dgm:spPr/>
      <dgm:t>
        <a:bodyPr/>
        <a:lstStyle/>
        <a:p>
          <a:endParaRPr kumimoji="1" lang="ja-JP" altLang="en-US"/>
        </a:p>
      </dgm:t>
    </dgm:pt>
    <dgm:pt modelId="{1095B2AD-4AB7-4A02-8F05-6DDC93C9EDA5}" type="sibTrans" cxnId="{8EFB8A3A-A668-4B1C-9FA9-CD9573109714}">
      <dgm:prSet/>
      <dgm:spPr/>
      <dgm:t>
        <a:bodyPr/>
        <a:lstStyle/>
        <a:p>
          <a:endParaRPr kumimoji="1" lang="ja-JP" altLang="en-US"/>
        </a:p>
      </dgm:t>
    </dgm:pt>
    <dgm:pt modelId="{E4C05BE7-7F70-445E-9AE1-F9EDBD45DD1F}">
      <dgm:prSet phldrT="[テキスト]" custT="1"/>
      <dgm:spPr/>
      <dgm:t>
        <a:bodyPr/>
        <a:lstStyle/>
        <a:p>
          <a:r>
            <a:rPr kumimoji="1" lang="ja-JP" altLang="en-US" sz="1800" smtClean="0">
              <a:latin typeface="HGP明朝B" panose="02020800000000000000" pitchFamily="18" charset="-128"/>
              <a:ea typeface="HGP明朝B" panose="02020800000000000000" pitchFamily="18" charset="-128"/>
              <a:cs typeface="+mn-cs"/>
            </a:rPr>
            <a:t>②チームで</a:t>
          </a:r>
          <a:endParaRPr kumimoji="1" lang="en-US" altLang="ja-JP" sz="1800" smtClean="0">
            <a:latin typeface="HGP明朝B" panose="02020800000000000000" pitchFamily="18" charset="-128"/>
            <a:ea typeface="HGP明朝B" panose="02020800000000000000" pitchFamily="18" charset="-128"/>
            <a:cs typeface="+mn-cs"/>
          </a:endParaRPr>
        </a:p>
        <a:p>
          <a:r>
            <a:rPr kumimoji="1" lang="ja-JP" altLang="en-US" sz="2000" b="1" smtClean="0">
              <a:latin typeface="HGP明朝B" panose="02020800000000000000" pitchFamily="18" charset="-128"/>
              <a:ea typeface="HGP明朝B" panose="02020800000000000000" pitchFamily="18" charset="-128"/>
              <a:cs typeface="+mn-cs"/>
            </a:rPr>
            <a:t>協働する力</a:t>
          </a:r>
          <a:endParaRPr kumimoji="1" lang="ja-JP" altLang="en-US" sz="2000"/>
        </a:p>
      </dgm:t>
    </dgm:pt>
    <dgm:pt modelId="{2C65C94F-18C8-437E-A590-797BAF42C8B8}" type="parTrans" cxnId="{BB17B73B-F58A-445B-81D9-28C5A0710E98}">
      <dgm:prSet/>
      <dgm:spPr/>
      <dgm:t>
        <a:bodyPr/>
        <a:lstStyle/>
        <a:p>
          <a:endParaRPr kumimoji="1" lang="ja-JP" altLang="en-US"/>
        </a:p>
      </dgm:t>
    </dgm:pt>
    <dgm:pt modelId="{07BF4266-BE06-4BCE-B810-2FA1CC1AE1AC}" type="sibTrans" cxnId="{BB17B73B-F58A-445B-81D9-28C5A0710E98}">
      <dgm:prSet/>
      <dgm:spPr/>
      <dgm:t>
        <a:bodyPr/>
        <a:lstStyle/>
        <a:p>
          <a:endParaRPr kumimoji="1" lang="ja-JP" altLang="en-US"/>
        </a:p>
      </dgm:t>
    </dgm:pt>
    <dgm:pt modelId="{F065707C-360C-4BAE-ADBF-1EEEBD85E31C}">
      <dgm:prSet phldrT="[テキスト]" custT="1"/>
      <dgm:spPr/>
      <dgm:t>
        <a:bodyPr/>
        <a:lstStyle/>
        <a:p>
          <a:r>
            <a:rPr kumimoji="1" lang="ja-JP" altLang="en-US" sz="1800" smtClean="0">
              <a:latin typeface="HGP明朝B" panose="02020800000000000000" pitchFamily="18" charset="-128"/>
              <a:ea typeface="HGP明朝B" panose="02020800000000000000" pitchFamily="18" charset="-128"/>
              <a:cs typeface="+mn-cs"/>
            </a:rPr>
            <a:t>③恐れず</a:t>
          </a:r>
          <a:endParaRPr kumimoji="1" lang="en-US" altLang="ja-JP" sz="1800" smtClean="0">
            <a:latin typeface="HGP明朝B" panose="02020800000000000000" pitchFamily="18" charset="-128"/>
            <a:ea typeface="HGP明朝B" panose="02020800000000000000" pitchFamily="18" charset="-128"/>
            <a:cs typeface="+mn-cs"/>
          </a:endParaRPr>
        </a:p>
        <a:p>
          <a:r>
            <a:rPr kumimoji="1" lang="ja-JP" altLang="en-US" sz="2000" b="1" smtClean="0">
              <a:latin typeface="HGP明朝B" panose="02020800000000000000" pitchFamily="18" charset="-128"/>
              <a:ea typeface="HGP明朝B" panose="02020800000000000000" pitchFamily="18" charset="-128"/>
              <a:cs typeface="+mn-cs"/>
            </a:rPr>
            <a:t>挑戦する力</a:t>
          </a:r>
          <a:endParaRPr kumimoji="1" lang="ja-JP" altLang="en-US" sz="2000"/>
        </a:p>
      </dgm:t>
    </dgm:pt>
    <dgm:pt modelId="{6F6B736F-519C-4F08-866C-B76A407DC6F9}" type="parTrans" cxnId="{3AB6654B-F21A-445C-87C7-330F4F1973E6}">
      <dgm:prSet/>
      <dgm:spPr/>
      <dgm:t>
        <a:bodyPr/>
        <a:lstStyle/>
        <a:p>
          <a:endParaRPr kumimoji="1" lang="ja-JP" altLang="en-US"/>
        </a:p>
      </dgm:t>
    </dgm:pt>
    <dgm:pt modelId="{317DC270-B5F8-4804-BBD2-F6237021EEE2}" type="sibTrans" cxnId="{3AB6654B-F21A-445C-87C7-330F4F1973E6}">
      <dgm:prSet/>
      <dgm:spPr/>
      <dgm:t>
        <a:bodyPr/>
        <a:lstStyle/>
        <a:p>
          <a:endParaRPr kumimoji="1" lang="ja-JP" altLang="en-US"/>
        </a:p>
      </dgm:t>
    </dgm:pt>
    <dgm:pt modelId="{14A76623-6DF8-4310-BDA8-2207ED541B67}">
      <dgm:prSet phldrT="[テキスト]" custT="1"/>
      <dgm:spPr/>
      <dgm:t>
        <a:bodyPr/>
        <a:lstStyle/>
        <a:p>
          <a:r>
            <a:rPr kumimoji="1" lang="ja-JP" altLang="en-US" sz="1800" smtClean="0">
              <a:latin typeface="HGP明朝B" panose="02020800000000000000" pitchFamily="18" charset="-128"/>
              <a:ea typeface="HGP明朝B" panose="02020800000000000000" pitchFamily="18" charset="-128"/>
              <a:cs typeface="+mn-cs"/>
            </a:rPr>
            <a:t>④常に学び</a:t>
          </a:r>
          <a:endParaRPr kumimoji="1" lang="en-US" altLang="ja-JP" sz="1800" smtClean="0">
            <a:latin typeface="HGP明朝B" panose="02020800000000000000" pitchFamily="18" charset="-128"/>
            <a:ea typeface="HGP明朝B" panose="02020800000000000000" pitchFamily="18" charset="-128"/>
            <a:cs typeface="+mn-cs"/>
          </a:endParaRPr>
        </a:p>
        <a:p>
          <a:r>
            <a:rPr kumimoji="1" lang="ja-JP" altLang="en-US" sz="2000" b="1" smtClean="0">
              <a:latin typeface="HGP明朝B" panose="02020800000000000000" pitchFamily="18" charset="-128"/>
              <a:ea typeface="HGP明朝B" panose="02020800000000000000" pitchFamily="18" charset="-128"/>
              <a:cs typeface="+mn-cs"/>
            </a:rPr>
            <a:t>成長する力</a:t>
          </a:r>
          <a:endParaRPr kumimoji="1" lang="ja-JP" altLang="en-US" sz="2000"/>
        </a:p>
      </dgm:t>
    </dgm:pt>
    <dgm:pt modelId="{7CA45744-72D1-444A-8707-D6CF60CEB4EF}" type="parTrans" cxnId="{CF672830-7062-4BFC-BDB6-0E997EAA4354}">
      <dgm:prSet/>
      <dgm:spPr/>
      <dgm:t>
        <a:bodyPr/>
        <a:lstStyle/>
        <a:p>
          <a:endParaRPr kumimoji="1" lang="ja-JP" altLang="en-US"/>
        </a:p>
      </dgm:t>
    </dgm:pt>
    <dgm:pt modelId="{B522CAC7-E13D-4848-97C9-C18D99F8675C}" type="sibTrans" cxnId="{CF672830-7062-4BFC-BDB6-0E997EAA4354}">
      <dgm:prSet/>
      <dgm:spPr/>
      <dgm:t>
        <a:bodyPr/>
        <a:lstStyle/>
        <a:p>
          <a:endParaRPr kumimoji="1" lang="ja-JP" altLang="en-US"/>
        </a:p>
      </dgm:t>
    </dgm:pt>
    <dgm:pt modelId="{024B4B4C-E0B5-46C6-B1CD-F0470B75F7C0}" type="pres">
      <dgm:prSet presAssocID="{7FE9AC89-F717-4C05-9D81-E2AA4DC1CB83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28ABB08-6A79-4781-8AED-49F7B97DAD63}" type="pres">
      <dgm:prSet presAssocID="{7FE9AC89-F717-4C05-9D81-E2AA4DC1CB83}" presName="diamond" presStyleLbl="bgShp" presStyleIdx="0" presStyleCnt="1" custScaleX="93346" custScaleY="93346"/>
      <dgm:spPr>
        <a:prstGeom prst="ellipse">
          <a:avLst/>
        </a:prstGeom>
      </dgm:spPr>
    </dgm:pt>
    <dgm:pt modelId="{7F439273-4EC8-40AF-B802-A10A01C347BB}" type="pres">
      <dgm:prSet presAssocID="{7FE9AC89-F717-4C05-9D81-E2AA4DC1CB83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C46F0C4-E013-4540-B00A-EB2A78443D90}" type="pres">
      <dgm:prSet presAssocID="{7FE9AC89-F717-4C05-9D81-E2AA4DC1CB83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52BD778-B05A-4B38-A851-7346C91CB6C6}" type="pres">
      <dgm:prSet presAssocID="{7FE9AC89-F717-4C05-9D81-E2AA4DC1CB83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B9C4A29-5F33-4EE7-9828-C51BA37C1AC8}" type="pres">
      <dgm:prSet presAssocID="{7FE9AC89-F717-4C05-9D81-E2AA4DC1CB83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448E52F-8B97-40DF-B10F-168E846F5AC6}" type="presOf" srcId="{E4C05BE7-7F70-445E-9AE1-F9EDBD45DD1F}" destId="{CC46F0C4-E013-4540-B00A-EB2A78443D90}" srcOrd="0" destOrd="0" presId="urn:microsoft.com/office/officeart/2005/8/layout/matrix3"/>
    <dgm:cxn modelId="{3AB6654B-F21A-445C-87C7-330F4F1973E6}" srcId="{7FE9AC89-F717-4C05-9D81-E2AA4DC1CB83}" destId="{F065707C-360C-4BAE-ADBF-1EEEBD85E31C}" srcOrd="2" destOrd="0" parTransId="{6F6B736F-519C-4F08-866C-B76A407DC6F9}" sibTransId="{317DC270-B5F8-4804-BBD2-F6237021EEE2}"/>
    <dgm:cxn modelId="{AEC1552A-015F-4EFD-9B72-B57BFBC2EA92}" type="presOf" srcId="{14A76623-6DF8-4310-BDA8-2207ED541B67}" destId="{3B9C4A29-5F33-4EE7-9828-C51BA37C1AC8}" srcOrd="0" destOrd="0" presId="urn:microsoft.com/office/officeart/2005/8/layout/matrix3"/>
    <dgm:cxn modelId="{BB17B73B-F58A-445B-81D9-28C5A0710E98}" srcId="{7FE9AC89-F717-4C05-9D81-E2AA4DC1CB83}" destId="{E4C05BE7-7F70-445E-9AE1-F9EDBD45DD1F}" srcOrd="1" destOrd="0" parTransId="{2C65C94F-18C8-437E-A590-797BAF42C8B8}" sibTransId="{07BF4266-BE06-4BCE-B810-2FA1CC1AE1AC}"/>
    <dgm:cxn modelId="{CF672830-7062-4BFC-BDB6-0E997EAA4354}" srcId="{7FE9AC89-F717-4C05-9D81-E2AA4DC1CB83}" destId="{14A76623-6DF8-4310-BDA8-2207ED541B67}" srcOrd="3" destOrd="0" parTransId="{7CA45744-72D1-444A-8707-D6CF60CEB4EF}" sibTransId="{B522CAC7-E13D-4848-97C9-C18D99F8675C}"/>
    <dgm:cxn modelId="{FD14449B-794C-4D19-88BC-04CEA27596A3}" type="presOf" srcId="{F065707C-360C-4BAE-ADBF-1EEEBD85E31C}" destId="{952BD778-B05A-4B38-A851-7346C91CB6C6}" srcOrd="0" destOrd="0" presId="urn:microsoft.com/office/officeart/2005/8/layout/matrix3"/>
    <dgm:cxn modelId="{8EFB8A3A-A668-4B1C-9FA9-CD9573109714}" srcId="{7FE9AC89-F717-4C05-9D81-E2AA4DC1CB83}" destId="{C8465247-A833-4FB7-86AF-8C53156F53BC}" srcOrd="0" destOrd="0" parTransId="{140B916B-C81B-4FBB-95CB-71DE7AA23BF1}" sibTransId="{1095B2AD-4AB7-4A02-8F05-6DDC93C9EDA5}"/>
    <dgm:cxn modelId="{0DA02F6D-7CAE-49A0-935B-E6D2D2297BBD}" type="presOf" srcId="{C8465247-A833-4FB7-86AF-8C53156F53BC}" destId="{7F439273-4EC8-40AF-B802-A10A01C347BB}" srcOrd="0" destOrd="0" presId="urn:microsoft.com/office/officeart/2005/8/layout/matrix3"/>
    <dgm:cxn modelId="{2196680C-3C4B-48BF-A972-E54209F1D645}" type="presOf" srcId="{7FE9AC89-F717-4C05-9D81-E2AA4DC1CB83}" destId="{024B4B4C-E0B5-46C6-B1CD-F0470B75F7C0}" srcOrd="0" destOrd="0" presId="urn:microsoft.com/office/officeart/2005/8/layout/matrix3"/>
    <dgm:cxn modelId="{80A288F3-0AEC-46A5-8B36-139967FDB9B7}" type="presParOf" srcId="{024B4B4C-E0B5-46C6-B1CD-F0470B75F7C0}" destId="{C28ABB08-6A79-4781-8AED-49F7B97DAD63}" srcOrd="0" destOrd="0" presId="urn:microsoft.com/office/officeart/2005/8/layout/matrix3"/>
    <dgm:cxn modelId="{89E085BA-4CA0-4F75-80A4-AEFCB67F61EF}" type="presParOf" srcId="{024B4B4C-E0B5-46C6-B1CD-F0470B75F7C0}" destId="{7F439273-4EC8-40AF-B802-A10A01C347BB}" srcOrd="1" destOrd="0" presId="urn:microsoft.com/office/officeart/2005/8/layout/matrix3"/>
    <dgm:cxn modelId="{BFF9C067-3C27-4B09-B321-BA08B6AF970D}" type="presParOf" srcId="{024B4B4C-E0B5-46C6-B1CD-F0470B75F7C0}" destId="{CC46F0C4-E013-4540-B00A-EB2A78443D90}" srcOrd="2" destOrd="0" presId="urn:microsoft.com/office/officeart/2005/8/layout/matrix3"/>
    <dgm:cxn modelId="{0277A3AC-547C-484D-AAA6-048CF9579C95}" type="presParOf" srcId="{024B4B4C-E0B5-46C6-B1CD-F0470B75F7C0}" destId="{952BD778-B05A-4B38-A851-7346C91CB6C6}" srcOrd="3" destOrd="0" presId="urn:microsoft.com/office/officeart/2005/8/layout/matrix3"/>
    <dgm:cxn modelId="{7CF694BD-9945-49E7-84E0-ED32715C5AA6}" type="presParOf" srcId="{024B4B4C-E0B5-46C6-B1CD-F0470B75F7C0}" destId="{3B9C4A29-5F33-4EE7-9828-C51BA37C1AC8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89F479-8755-49E1-B00F-F5FDD3B5DD69}">
      <dsp:nvSpPr>
        <dsp:cNvPr id="0" name=""/>
        <dsp:cNvSpPr/>
      </dsp:nvSpPr>
      <dsp:spPr>
        <a:xfrm>
          <a:off x="4744" y="0"/>
          <a:ext cx="2235378" cy="189000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967CB9FD-F3DC-4E75-B986-F9604FF42CA2}">
      <dsp:nvSpPr>
        <dsp:cNvPr id="0" name=""/>
        <dsp:cNvSpPr/>
      </dsp:nvSpPr>
      <dsp:spPr>
        <a:xfrm>
          <a:off x="368643" y="1134000"/>
          <a:ext cx="2235378" cy="1890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zh-TW" sz="3200" kern="1200" smtClean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新入社員研修</a:t>
          </a:r>
          <a:endParaRPr lang="ja-JP" sz="3200" kern="1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423999" y="1189356"/>
        <a:ext cx="2124666" cy="1779288"/>
      </dsp:txXfrm>
    </dsp:sp>
    <dsp:sp modelId="{AC8AA6F4-0084-45EC-964A-7D2F732464F2}">
      <dsp:nvSpPr>
        <dsp:cNvPr id="0" name=""/>
        <dsp:cNvSpPr/>
      </dsp:nvSpPr>
      <dsp:spPr>
        <a:xfrm>
          <a:off x="2670706" y="676434"/>
          <a:ext cx="430583" cy="5371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200" kern="1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2670706" y="783860"/>
        <a:ext cx="301408" cy="322278"/>
      </dsp:txXfrm>
    </dsp:sp>
    <dsp:sp modelId="{BF17BCEC-90ED-4BBD-87EA-C7D0CB92FA36}">
      <dsp:nvSpPr>
        <dsp:cNvPr id="0" name=""/>
        <dsp:cNvSpPr/>
      </dsp:nvSpPr>
      <dsp:spPr>
        <a:xfrm>
          <a:off x="3470361" y="0"/>
          <a:ext cx="2235378" cy="189000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8FA1033D-28F6-4BAE-8322-66FFC947CA3E}">
      <dsp:nvSpPr>
        <dsp:cNvPr id="0" name=""/>
        <dsp:cNvSpPr/>
      </dsp:nvSpPr>
      <dsp:spPr>
        <a:xfrm>
          <a:off x="3834260" y="1134000"/>
          <a:ext cx="2235378" cy="1890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zh-TW" sz="3200" kern="1200" smtClean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現場研修</a:t>
          </a:r>
          <a:endParaRPr lang="ja-JP" sz="3200" kern="1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3889616" y="1189356"/>
        <a:ext cx="2124666" cy="1779288"/>
      </dsp:txXfrm>
    </dsp:sp>
    <dsp:sp modelId="{86C29792-ECB5-4D84-94F7-851DEAB3449D}">
      <dsp:nvSpPr>
        <dsp:cNvPr id="0" name=""/>
        <dsp:cNvSpPr/>
      </dsp:nvSpPr>
      <dsp:spPr>
        <a:xfrm>
          <a:off x="6136323" y="676434"/>
          <a:ext cx="430583" cy="5371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200" kern="1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6136323" y="783860"/>
        <a:ext cx="301408" cy="322278"/>
      </dsp:txXfrm>
    </dsp:sp>
    <dsp:sp modelId="{FBCBA7F5-238A-44B1-BFE7-C29C97AC94E9}">
      <dsp:nvSpPr>
        <dsp:cNvPr id="0" name=""/>
        <dsp:cNvSpPr/>
      </dsp:nvSpPr>
      <dsp:spPr>
        <a:xfrm>
          <a:off x="6935977" y="0"/>
          <a:ext cx="2235378" cy="189000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7ED1939C-A172-4B53-B662-E47EE12455B0}">
      <dsp:nvSpPr>
        <dsp:cNvPr id="0" name=""/>
        <dsp:cNvSpPr/>
      </dsp:nvSpPr>
      <dsp:spPr>
        <a:xfrm>
          <a:off x="7299876" y="1134000"/>
          <a:ext cx="2235378" cy="1890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zh-TW" sz="3200" kern="1200" smtClean="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主任研修</a:t>
          </a:r>
          <a:endParaRPr lang="ja-JP" sz="3200" kern="1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7355232" y="1189356"/>
        <a:ext cx="2124666" cy="17792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8ABB08-6A79-4781-8AED-49F7B97DAD63}">
      <dsp:nvSpPr>
        <dsp:cNvPr id="0" name=""/>
        <dsp:cNvSpPr/>
      </dsp:nvSpPr>
      <dsp:spPr>
        <a:xfrm>
          <a:off x="1078193" y="129593"/>
          <a:ext cx="3636013" cy="3636013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F439273-4EC8-40AF-B802-A10A01C347BB}">
      <dsp:nvSpPr>
        <dsp:cNvPr id="0" name=""/>
        <dsp:cNvSpPr/>
      </dsp:nvSpPr>
      <dsp:spPr>
        <a:xfrm>
          <a:off x="1318644" y="370044"/>
          <a:ext cx="1519128" cy="151912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0" kern="1200" smtClean="0">
              <a:latin typeface="HGP明朝B" panose="02020800000000000000" pitchFamily="18" charset="-128"/>
              <a:ea typeface="HGP明朝B" panose="02020800000000000000" pitchFamily="18" charset="-128"/>
              <a:cs typeface="+mn-cs"/>
            </a:rPr>
            <a:t>①自ら考え</a:t>
          </a:r>
          <a:endParaRPr kumimoji="1" lang="en-US" altLang="ja-JP" sz="1800" b="0" kern="1200" smtClean="0">
            <a:latin typeface="HGP明朝B" panose="02020800000000000000" pitchFamily="18" charset="-128"/>
            <a:ea typeface="HGP明朝B" panose="02020800000000000000" pitchFamily="18" charset="-128"/>
            <a:cs typeface="+mn-cs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b="1" kern="1200" smtClean="0">
              <a:latin typeface="HGP明朝B" panose="02020800000000000000" pitchFamily="18" charset="-128"/>
              <a:ea typeface="HGP明朝B" panose="02020800000000000000" pitchFamily="18" charset="-128"/>
              <a:cs typeface="+mn-cs"/>
            </a:rPr>
            <a:t>実行する力</a:t>
          </a:r>
          <a:endParaRPr kumimoji="1" lang="ja-JP" altLang="en-US" sz="2000" kern="1200"/>
        </a:p>
      </dsp:txBody>
      <dsp:txXfrm>
        <a:off x="1392802" y="444202"/>
        <a:ext cx="1370812" cy="1370812"/>
      </dsp:txXfrm>
    </dsp:sp>
    <dsp:sp modelId="{CC46F0C4-E013-4540-B00A-EB2A78443D90}">
      <dsp:nvSpPr>
        <dsp:cNvPr id="0" name=""/>
        <dsp:cNvSpPr/>
      </dsp:nvSpPr>
      <dsp:spPr>
        <a:xfrm>
          <a:off x="2954628" y="370044"/>
          <a:ext cx="1519128" cy="151912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>
              <a:latin typeface="HGP明朝B" panose="02020800000000000000" pitchFamily="18" charset="-128"/>
              <a:ea typeface="HGP明朝B" panose="02020800000000000000" pitchFamily="18" charset="-128"/>
              <a:cs typeface="+mn-cs"/>
            </a:rPr>
            <a:t>②チームで</a:t>
          </a:r>
          <a:endParaRPr kumimoji="1" lang="en-US" altLang="ja-JP" sz="1800" kern="1200" smtClean="0">
            <a:latin typeface="HGP明朝B" panose="02020800000000000000" pitchFamily="18" charset="-128"/>
            <a:ea typeface="HGP明朝B" panose="02020800000000000000" pitchFamily="18" charset="-128"/>
            <a:cs typeface="+mn-cs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b="1" kern="1200" smtClean="0">
              <a:latin typeface="HGP明朝B" panose="02020800000000000000" pitchFamily="18" charset="-128"/>
              <a:ea typeface="HGP明朝B" panose="02020800000000000000" pitchFamily="18" charset="-128"/>
              <a:cs typeface="+mn-cs"/>
            </a:rPr>
            <a:t>協働する力</a:t>
          </a:r>
          <a:endParaRPr kumimoji="1" lang="ja-JP" altLang="en-US" sz="2000" kern="1200"/>
        </a:p>
      </dsp:txBody>
      <dsp:txXfrm>
        <a:off x="3028786" y="444202"/>
        <a:ext cx="1370812" cy="1370812"/>
      </dsp:txXfrm>
    </dsp:sp>
    <dsp:sp modelId="{952BD778-B05A-4B38-A851-7346C91CB6C6}">
      <dsp:nvSpPr>
        <dsp:cNvPr id="0" name=""/>
        <dsp:cNvSpPr/>
      </dsp:nvSpPr>
      <dsp:spPr>
        <a:xfrm>
          <a:off x="1318644" y="2006028"/>
          <a:ext cx="1519128" cy="151912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>
              <a:latin typeface="HGP明朝B" panose="02020800000000000000" pitchFamily="18" charset="-128"/>
              <a:ea typeface="HGP明朝B" panose="02020800000000000000" pitchFamily="18" charset="-128"/>
              <a:cs typeface="+mn-cs"/>
            </a:rPr>
            <a:t>③恐れず</a:t>
          </a:r>
          <a:endParaRPr kumimoji="1" lang="en-US" altLang="ja-JP" sz="1800" kern="1200" smtClean="0">
            <a:latin typeface="HGP明朝B" panose="02020800000000000000" pitchFamily="18" charset="-128"/>
            <a:ea typeface="HGP明朝B" panose="02020800000000000000" pitchFamily="18" charset="-128"/>
            <a:cs typeface="+mn-cs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b="1" kern="1200" smtClean="0">
              <a:latin typeface="HGP明朝B" panose="02020800000000000000" pitchFamily="18" charset="-128"/>
              <a:ea typeface="HGP明朝B" panose="02020800000000000000" pitchFamily="18" charset="-128"/>
              <a:cs typeface="+mn-cs"/>
            </a:rPr>
            <a:t>挑戦する力</a:t>
          </a:r>
          <a:endParaRPr kumimoji="1" lang="ja-JP" altLang="en-US" sz="2000" kern="1200"/>
        </a:p>
      </dsp:txBody>
      <dsp:txXfrm>
        <a:off x="1392802" y="2080186"/>
        <a:ext cx="1370812" cy="1370812"/>
      </dsp:txXfrm>
    </dsp:sp>
    <dsp:sp modelId="{3B9C4A29-5F33-4EE7-9828-C51BA37C1AC8}">
      <dsp:nvSpPr>
        <dsp:cNvPr id="0" name=""/>
        <dsp:cNvSpPr/>
      </dsp:nvSpPr>
      <dsp:spPr>
        <a:xfrm>
          <a:off x="2954628" y="2006028"/>
          <a:ext cx="1519128" cy="151912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smtClean="0">
              <a:latin typeface="HGP明朝B" panose="02020800000000000000" pitchFamily="18" charset="-128"/>
              <a:ea typeface="HGP明朝B" panose="02020800000000000000" pitchFamily="18" charset="-128"/>
              <a:cs typeface="+mn-cs"/>
            </a:rPr>
            <a:t>④常に学び</a:t>
          </a:r>
          <a:endParaRPr kumimoji="1" lang="en-US" altLang="ja-JP" sz="1800" kern="1200" smtClean="0">
            <a:latin typeface="HGP明朝B" panose="02020800000000000000" pitchFamily="18" charset="-128"/>
            <a:ea typeface="HGP明朝B" panose="02020800000000000000" pitchFamily="18" charset="-128"/>
            <a:cs typeface="+mn-cs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b="1" kern="1200" smtClean="0">
              <a:latin typeface="HGP明朝B" panose="02020800000000000000" pitchFamily="18" charset="-128"/>
              <a:ea typeface="HGP明朝B" panose="02020800000000000000" pitchFamily="18" charset="-128"/>
              <a:cs typeface="+mn-cs"/>
            </a:rPr>
            <a:t>成長する力</a:t>
          </a:r>
          <a:endParaRPr kumimoji="1" lang="ja-JP" altLang="en-US" sz="2000" kern="1200"/>
        </a:p>
      </dsp:txBody>
      <dsp:txXfrm>
        <a:off x="3028786" y="2080186"/>
        <a:ext cx="1370812" cy="13708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101E4-6E99-4D6D-A109-D3461F78AD36}" type="datetimeFigureOut">
              <a:rPr kumimoji="1" lang="ja-JP" altLang="en-US" smtClean="0"/>
              <a:t>2016/2/29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15E2D-00E0-442E-BAFC-BCE90A1256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721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101E4-6E99-4D6D-A109-D3461F78AD36}" type="datetimeFigureOut">
              <a:rPr kumimoji="1" lang="ja-JP" altLang="en-US" smtClean="0"/>
              <a:t>2016/2/29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15E2D-00E0-442E-BAFC-BCE90A1256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4377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101E4-6E99-4D6D-A109-D3461F78AD36}" type="datetimeFigureOut">
              <a:rPr kumimoji="1" lang="ja-JP" altLang="en-US" smtClean="0"/>
              <a:t>2016/2/29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15E2D-00E0-442E-BAFC-BCE90A1256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0269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101E4-6E99-4D6D-A109-D3461F78AD36}" type="datetimeFigureOut">
              <a:rPr kumimoji="1" lang="ja-JP" altLang="en-US" smtClean="0"/>
              <a:t>2016/2/29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15E2D-00E0-442E-BAFC-BCE90A1256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299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101E4-6E99-4D6D-A109-D3461F78AD36}" type="datetimeFigureOut">
              <a:rPr kumimoji="1" lang="ja-JP" altLang="en-US" smtClean="0"/>
              <a:t>2016/2/29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15E2D-00E0-442E-BAFC-BCE90A1256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5700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2340000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2340000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101E4-6E99-4D6D-A109-D3461F78AD36}" type="datetimeFigureOut">
              <a:rPr kumimoji="1" lang="ja-JP" altLang="en-US" smtClean="0"/>
              <a:t>2016/2/29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15E2D-00E0-442E-BAFC-BCE90A1256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1662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101E4-6E99-4D6D-A109-D3461F78AD36}" type="datetimeFigureOut">
              <a:rPr kumimoji="1" lang="ja-JP" altLang="en-US" smtClean="0"/>
              <a:t>2016/2/29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15E2D-00E0-442E-BAFC-BCE90A1256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3961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101E4-6E99-4D6D-A109-D3461F78AD36}" type="datetimeFigureOut">
              <a:rPr kumimoji="1" lang="ja-JP" altLang="en-US" smtClean="0"/>
              <a:t>2016/2/29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15E2D-00E0-442E-BAFC-BCE90A1256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1938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101E4-6E99-4D6D-A109-D3461F78AD36}" type="datetimeFigureOut">
              <a:rPr kumimoji="1" lang="ja-JP" altLang="en-US" smtClean="0"/>
              <a:t>2016/2/29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15E2D-00E0-442E-BAFC-BCE90A1256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8835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101E4-6E99-4D6D-A109-D3461F78AD36}" type="datetimeFigureOut">
              <a:rPr kumimoji="1" lang="ja-JP" altLang="en-US" smtClean="0"/>
              <a:t>2016/2/29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15E2D-00E0-442E-BAFC-BCE90A1256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4161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101E4-6E99-4D6D-A109-D3461F78AD36}" type="datetimeFigureOut">
              <a:rPr kumimoji="1" lang="ja-JP" altLang="en-US" smtClean="0"/>
              <a:t>2016/2/29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15E2D-00E0-442E-BAFC-BCE90A1256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3850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90000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234000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101E4-6E99-4D6D-A109-D3461F78AD36}" type="datetimeFigureOut">
              <a:rPr kumimoji="1" lang="ja-JP" altLang="en-US" smtClean="0"/>
              <a:t>2016/2/29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15E2D-00E0-442E-BAFC-BCE90A1256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0111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800" kern="1200">
          <a:solidFill>
            <a:schemeClr val="accent1"/>
          </a:solidFill>
          <a:latin typeface="HGP明朝B" panose="02020800000000000000" pitchFamily="18" charset="-128"/>
          <a:ea typeface="HGP明朝B" panose="02020800000000000000" pitchFamily="18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Relationship Id="rId5" Type="http://schemas.openxmlformats.org/officeDocument/2006/relationships/slide" Target="slide10.xml"/><Relationship Id="rId4" Type="http://schemas.openxmlformats.org/officeDocument/2006/relationships/slide" Target="slide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slide" Target="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企業説明会</a:t>
            </a:r>
            <a:r>
              <a:rPr lang="ja-JP" altLang="en-US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資料</a:t>
            </a:r>
            <a:endParaRPr kumimoji="1" lang="ja-JP" alt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r>
              <a:rPr kumimoji="1" lang="ja-JP" altLang="en-US" dirty="0" smtClean="0"/>
              <a:t>２０１</a:t>
            </a:r>
            <a:r>
              <a:rPr lang="ja-JP" altLang="en-US" dirty="0" smtClean="0"/>
              <a:t>６</a:t>
            </a:r>
            <a:r>
              <a:rPr kumimoji="1" lang="ja-JP" altLang="en-US" dirty="0" smtClean="0"/>
              <a:t>年８月１０日</a:t>
            </a:r>
            <a:endParaRPr kumimoji="1" lang="en-US" altLang="ja-JP" dirty="0" smtClean="0"/>
          </a:p>
          <a:p>
            <a:r>
              <a:rPr lang="ja-JP" altLang="en-US" sz="3200" dirty="0" smtClean="0"/>
              <a:t>松本証券株式会社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5896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佐藤花子さん</a:t>
            </a:r>
            <a:r>
              <a:rPr kumimoji="1" lang="ja-JP" altLang="en-US" sz="4000" dirty="0" smtClean="0"/>
              <a:t>≪ホールセール部門≫</a:t>
            </a:r>
            <a:endParaRPr kumimoji="1" lang="ja-JP" altLang="en-US" sz="40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10" y="1965600"/>
            <a:ext cx="7218290" cy="4170025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9600" y="1965600"/>
            <a:ext cx="3543300" cy="2362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フリーフォーム 6">
            <a:hlinkClick r:id="rId4" action="ppaction://hlinksldjump"/>
          </p:cNvPr>
          <p:cNvSpPr/>
          <p:nvPr/>
        </p:nvSpPr>
        <p:spPr>
          <a:xfrm rot="16200000">
            <a:off x="10453800" y="895363"/>
            <a:ext cx="900000" cy="900000"/>
          </a:xfrm>
          <a:custGeom>
            <a:avLst/>
            <a:gdLst>
              <a:gd name="connsiteX0" fmla="*/ 450000 w 900000"/>
              <a:gd name="connsiteY0" fmla="*/ 180000 h 900000"/>
              <a:gd name="connsiteX1" fmla="*/ 180000 w 900000"/>
              <a:gd name="connsiteY1" fmla="*/ 450000 h 900000"/>
              <a:gd name="connsiteX2" fmla="*/ 315000 w 900000"/>
              <a:gd name="connsiteY2" fmla="*/ 450000 h 900000"/>
              <a:gd name="connsiteX3" fmla="*/ 315000 w 900000"/>
              <a:gd name="connsiteY3" fmla="*/ 720000 h 900000"/>
              <a:gd name="connsiteX4" fmla="*/ 585000 w 900000"/>
              <a:gd name="connsiteY4" fmla="*/ 720000 h 900000"/>
              <a:gd name="connsiteX5" fmla="*/ 585000 w 900000"/>
              <a:gd name="connsiteY5" fmla="*/ 450000 h 900000"/>
              <a:gd name="connsiteX6" fmla="*/ 720000 w 900000"/>
              <a:gd name="connsiteY6" fmla="*/ 450000 h 900000"/>
              <a:gd name="connsiteX7" fmla="*/ 450000 w 900000"/>
              <a:gd name="connsiteY7" fmla="*/ 0 h 900000"/>
              <a:gd name="connsiteX8" fmla="*/ 900000 w 900000"/>
              <a:gd name="connsiteY8" fmla="*/ 450000 h 900000"/>
              <a:gd name="connsiteX9" fmla="*/ 450000 w 900000"/>
              <a:gd name="connsiteY9" fmla="*/ 900000 h 900000"/>
              <a:gd name="connsiteX10" fmla="*/ 0 w 900000"/>
              <a:gd name="connsiteY10" fmla="*/ 450000 h 900000"/>
              <a:gd name="connsiteX11" fmla="*/ 450000 w 900000"/>
              <a:gd name="connsiteY11" fmla="*/ 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00000" h="900000">
                <a:moveTo>
                  <a:pt x="450000" y="180000"/>
                </a:moveTo>
                <a:lnTo>
                  <a:pt x="180000" y="450000"/>
                </a:lnTo>
                <a:lnTo>
                  <a:pt x="315000" y="450000"/>
                </a:lnTo>
                <a:lnTo>
                  <a:pt x="315000" y="720000"/>
                </a:lnTo>
                <a:lnTo>
                  <a:pt x="585000" y="720000"/>
                </a:lnTo>
                <a:lnTo>
                  <a:pt x="585000" y="450000"/>
                </a:lnTo>
                <a:lnTo>
                  <a:pt x="720000" y="450000"/>
                </a:lnTo>
                <a:close/>
                <a:moveTo>
                  <a:pt x="450000" y="0"/>
                </a:moveTo>
                <a:cubicBezTo>
                  <a:pt x="698528" y="0"/>
                  <a:pt x="900000" y="201472"/>
                  <a:pt x="900000" y="450000"/>
                </a:cubicBezTo>
                <a:cubicBezTo>
                  <a:pt x="900000" y="698528"/>
                  <a:pt x="698528" y="900000"/>
                  <a:pt x="450000" y="900000"/>
                </a:cubicBezTo>
                <a:cubicBezTo>
                  <a:pt x="201472" y="900000"/>
                  <a:pt x="0" y="698528"/>
                  <a:pt x="0" y="450000"/>
                </a:cubicBezTo>
                <a:cubicBezTo>
                  <a:pt x="0" y="201472"/>
                  <a:pt x="201472" y="0"/>
                  <a:pt x="450000" y="0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765200" y="5014800"/>
            <a:ext cx="38217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資金調達のための新たな有価証券の</a:t>
            </a:r>
            <a:endParaRPr lang="en-US" altLang="ja-JP" b="1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b="1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発行についてご提案いたしました。</a:t>
            </a:r>
            <a:endParaRPr lang="ja-JP" altLang="en-US" b="1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21324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400" dirty="0" smtClean="0"/>
              <a:t>会社概要</a:t>
            </a:r>
            <a:endParaRPr kumimoji="1" lang="ja-JP" altLang="en-US" sz="4400" dirty="0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9360900"/>
              </p:ext>
            </p:extLst>
          </p:nvPr>
        </p:nvGraphicFramePr>
        <p:xfrm>
          <a:off x="2223995" y="2059200"/>
          <a:ext cx="7740000" cy="4140000"/>
        </p:xfrm>
        <a:graphic>
          <a:graphicData uri="http://schemas.openxmlformats.org/drawingml/2006/table">
            <a:tbl>
              <a:tblPr firstCol="1">
                <a:tableStyleId>{21E4AEA4-8DFA-4A89-87EB-49C32662AFE0}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4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会社名</a:t>
                      </a:r>
                      <a:endParaRPr kumimoji="1" lang="ja-JP" altLang="en-US" sz="16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松本証券株式会社</a:t>
                      </a:r>
                      <a:endParaRPr kumimoji="1" lang="ja-JP" altLang="en-US" sz="16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kumimoji="1" lang="ja-JP" altLang="en-US" sz="1600" smtClean="0"/>
                        <a:t>創業</a:t>
                      </a:r>
                      <a:endParaRPr kumimoji="1" lang="ja-JP" altLang="en-US" sz="160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１９８７年４月１日</a:t>
                      </a:r>
                      <a:endParaRPr kumimoji="1" lang="ja-JP" altLang="en-US" sz="16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kumimoji="1" lang="ja-JP" altLang="en-US" sz="1600" smtClean="0"/>
                        <a:t>本社所在地</a:t>
                      </a:r>
                      <a:endParaRPr kumimoji="1" lang="ja-JP" altLang="en-US" sz="160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東京都中央区銀座Ｘ－Ｘ－Ｘ</a:t>
                      </a:r>
                      <a:endParaRPr kumimoji="1" lang="ja-JP" altLang="en-US" sz="16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kumimoji="1" lang="ja-JP" altLang="en-US" sz="1600" smtClean="0"/>
                        <a:t>事業内容</a:t>
                      </a:r>
                      <a:endParaRPr kumimoji="1" lang="ja-JP" altLang="en-US" sz="160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金融商品取引業</a:t>
                      </a:r>
                      <a:endParaRPr kumimoji="1" lang="ja-JP" altLang="en-US" sz="16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kumimoji="1" lang="ja-JP" altLang="en-US" sz="1600" smtClean="0"/>
                        <a:t>資本金</a:t>
                      </a:r>
                      <a:endParaRPr kumimoji="1" lang="ja-JP" altLang="en-US" sz="160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５億５千万円</a:t>
                      </a:r>
                      <a:endParaRPr kumimoji="1" lang="ja-JP" altLang="en-US" sz="16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40000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従業員数</a:t>
                      </a:r>
                      <a:endParaRPr kumimoji="1" lang="ja-JP" altLang="en-US" sz="16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２０１５年４月１日現在　５５２名</a:t>
                      </a:r>
                      <a:endParaRPr kumimoji="1" lang="ja-JP" altLang="en-US" sz="16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14" name="図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5365" y="4340879"/>
            <a:ext cx="4133446" cy="1725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554340"/>
      </p:ext>
    </p:extLst>
  </p:cSld>
  <p:clrMapOvr>
    <a:masterClrMapping/>
  </p:clrMapOvr>
  <p:transition spd="slow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証券</a:t>
            </a:r>
            <a:r>
              <a:rPr lang="ja-JP" altLang="en-US" dirty="0"/>
              <a:t>会社</a:t>
            </a:r>
            <a:r>
              <a:rPr lang="ja-JP" altLang="en-US" dirty="0" smtClean="0"/>
              <a:t>の</a:t>
            </a:r>
            <a:r>
              <a:rPr lang="ja-JP" altLang="en-US" dirty="0"/>
              <a:t>仕事</a:t>
            </a:r>
            <a:r>
              <a:rPr lang="ja-JP" altLang="en-US" dirty="0" smtClean="0"/>
              <a:t>とは？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spcBef>
                <a:spcPts val="3600"/>
              </a:spcBef>
              <a:buNone/>
            </a:pPr>
            <a:r>
              <a:rPr lang="ja-JP" altLang="en-US" b="1" dirty="0">
                <a:solidFill>
                  <a:schemeClr val="accent1"/>
                </a:solidFill>
              </a:rPr>
              <a:t>リテール部門</a:t>
            </a:r>
          </a:p>
          <a:p>
            <a:pPr>
              <a:buSzPct val="90000"/>
              <a:buFont typeface="Wingdings" panose="05000000000000000000" pitchFamily="2" charset="2"/>
              <a:buChar char="p"/>
            </a:pPr>
            <a:r>
              <a:rPr lang="ja-JP" altLang="en-US" sz="2000" dirty="0"/>
              <a:t>個人顧客向け</a:t>
            </a:r>
          </a:p>
          <a:p>
            <a:pPr>
              <a:buSzPct val="90000"/>
              <a:buFont typeface="Wingdings" panose="05000000000000000000" pitchFamily="2" charset="2"/>
              <a:buChar char="p"/>
            </a:pPr>
            <a:r>
              <a:rPr lang="ja-JP" altLang="en-US" sz="2000" dirty="0"/>
              <a:t>富裕層の資産運用を支援する</a:t>
            </a:r>
          </a:p>
          <a:p>
            <a:pPr marL="0" indent="0">
              <a:spcBef>
                <a:spcPts val="3600"/>
              </a:spcBef>
              <a:buNone/>
            </a:pPr>
            <a:r>
              <a:rPr lang="ja-JP" altLang="en-US" b="1" dirty="0">
                <a:solidFill>
                  <a:schemeClr val="accent1"/>
                </a:solidFill>
              </a:rPr>
              <a:t>ホールセール部門</a:t>
            </a:r>
          </a:p>
          <a:p>
            <a:pPr>
              <a:buSzPct val="90000"/>
              <a:buFont typeface="Wingdings" panose="05000000000000000000" pitchFamily="2" charset="2"/>
              <a:buChar char="p"/>
            </a:pPr>
            <a:r>
              <a:rPr lang="ja-JP" altLang="en-US" sz="2000" dirty="0"/>
              <a:t>法人顧客向け</a:t>
            </a:r>
          </a:p>
          <a:p>
            <a:pPr>
              <a:buSzPct val="90000"/>
              <a:buFont typeface="Wingdings" panose="05000000000000000000" pitchFamily="2" charset="2"/>
              <a:buChar char="p"/>
            </a:pPr>
            <a:r>
              <a:rPr lang="ja-JP" altLang="en-US" sz="2000" dirty="0"/>
              <a:t>デリバティブの仲介</a:t>
            </a:r>
          </a:p>
          <a:p>
            <a:pPr>
              <a:buSzPct val="90000"/>
              <a:buFont typeface="Wingdings" panose="05000000000000000000" pitchFamily="2" charset="2"/>
              <a:buChar char="p"/>
            </a:pPr>
            <a:r>
              <a:rPr lang="ja-JP" altLang="en-US" sz="2000" dirty="0"/>
              <a:t>セールス＆トレーディング業務</a:t>
            </a:r>
            <a:endParaRPr kumimoji="1" lang="ja-JP" altLang="en-US" sz="2000" dirty="0"/>
          </a:p>
        </p:txBody>
      </p:sp>
      <p:sp>
        <p:nvSpPr>
          <p:cNvPr id="5" name="メモ 4"/>
          <p:cNvSpPr/>
          <p:nvPr/>
        </p:nvSpPr>
        <p:spPr>
          <a:xfrm>
            <a:off x="1562789" y="2959331"/>
            <a:ext cx="3600000" cy="2160000"/>
          </a:xfrm>
          <a:prstGeom prst="foldedCorner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金融商品や</a:t>
            </a:r>
            <a:endParaRPr kumimoji="1" lang="en-US" altLang="ja-JP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ja-JP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サービス</a:t>
            </a:r>
            <a:r>
              <a:rPr lang="ja-JP" alt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の</a:t>
            </a:r>
            <a:r>
              <a:rPr lang="ja-JP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提供</a:t>
            </a:r>
            <a:endParaRPr kumimoji="1" lang="ja-JP" alt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92564251"/>
      </p:ext>
    </p:extLst>
  </p:cSld>
  <p:clrMapOvr>
    <a:masterClrMapping/>
  </p:clrMapOvr>
  <p:transition spd="slow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7600" y="1828800"/>
            <a:ext cx="1778000" cy="222250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2000" y="1828800"/>
            <a:ext cx="1778000" cy="22225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社員紹介</a:t>
            </a:r>
            <a:endParaRPr kumimoji="1" lang="ja-JP" altLang="en-US" dirty="0"/>
          </a:p>
        </p:txBody>
      </p:sp>
      <p:sp>
        <p:nvSpPr>
          <p:cNvPr id="5" name="角丸四角形 4">
            <a:hlinkClick r:id="rId4" action="ppaction://hlinksldjump"/>
          </p:cNvPr>
          <p:cNvSpPr/>
          <p:nvPr/>
        </p:nvSpPr>
        <p:spPr>
          <a:xfrm>
            <a:off x="1036800" y="2487600"/>
            <a:ext cx="2520000" cy="900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山田太郎さん</a:t>
            </a:r>
            <a:endParaRPr kumimoji="1" lang="en-US" altLang="ja-JP" sz="28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≪リテール部門≫</a:t>
            </a:r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角丸四角形 5">
            <a:hlinkClick r:id="rId5" action="ppaction://hlinksldjump"/>
          </p:cNvPr>
          <p:cNvSpPr/>
          <p:nvPr/>
        </p:nvSpPr>
        <p:spPr>
          <a:xfrm>
            <a:off x="6458400" y="2487600"/>
            <a:ext cx="2520000" cy="900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佐藤花子</a:t>
            </a:r>
            <a:r>
              <a:rPr kumimoji="1" lang="ja-JP" altLang="en-US" sz="2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さん</a:t>
            </a:r>
            <a:endParaRPr kumimoji="1" lang="en-US" altLang="ja-JP" sz="28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≪ホールセール部門≫</a:t>
            </a:r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対角する 2 つの角を切り取った四角形 6"/>
          <p:cNvSpPr/>
          <p:nvPr/>
        </p:nvSpPr>
        <p:spPr>
          <a:xfrm>
            <a:off x="1036800" y="3835833"/>
            <a:ext cx="4680000" cy="2160000"/>
          </a:xfrm>
          <a:prstGeom prst="snip2Diag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1200"/>
              </a:spcAft>
            </a:pPr>
            <a:r>
              <a:rPr lang="en-US" altLang="ja-JP" sz="2000" dirty="0" smtClean="0"/>
              <a:t>1999</a:t>
            </a:r>
            <a:r>
              <a:rPr lang="ja-JP" altLang="en-US" sz="2000" dirty="0" smtClean="0"/>
              <a:t>年</a:t>
            </a:r>
            <a:r>
              <a:rPr lang="en-US" altLang="ja-JP" sz="2000" dirty="0"/>
              <a:t>4</a:t>
            </a:r>
            <a:r>
              <a:rPr lang="ja-JP" altLang="en-US" sz="2000" dirty="0"/>
              <a:t>月入社。法学部卒。</a:t>
            </a:r>
          </a:p>
          <a:p>
            <a:pPr>
              <a:spcAft>
                <a:spcPts val="1200"/>
              </a:spcAft>
            </a:pPr>
            <a:r>
              <a:rPr lang="ja-JP" altLang="en-US" sz="2000" dirty="0"/>
              <a:t>地方の事業所でホールセール部門を</a:t>
            </a:r>
            <a:r>
              <a:rPr lang="en-US" altLang="ja-JP" sz="2000" dirty="0"/>
              <a:t>5</a:t>
            </a:r>
            <a:r>
              <a:rPr lang="ja-JP" altLang="en-US" sz="2000" dirty="0"/>
              <a:t>年、リテール部門を</a:t>
            </a:r>
            <a:r>
              <a:rPr lang="en-US" altLang="ja-JP" sz="2000" dirty="0"/>
              <a:t>6</a:t>
            </a:r>
            <a:r>
              <a:rPr lang="ja-JP" altLang="en-US" sz="2000" dirty="0"/>
              <a:t>年経験し、現在は本社でリテール部門長を務める。</a:t>
            </a:r>
            <a:endParaRPr kumimoji="1" lang="ja-JP" altLang="en-US" sz="2000" dirty="0"/>
          </a:p>
        </p:txBody>
      </p:sp>
      <p:sp>
        <p:nvSpPr>
          <p:cNvPr id="8" name="対角する 2 つの角を切り取った四角形 7"/>
          <p:cNvSpPr/>
          <p:nvPr/>
        </p:nvSpPr>
        <p:spPr>
          <a:xfrm>
            <a:off x="6458400" y="3834000"/>
            <a:ext cx="4680000" cy="2160000"/>
          </a:xfrm>
          <a:prstGeom prst="snip2Diag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1200"/>
              </a:spcAft>
            </a:pPr>
            <a:r>
              <a:rPr lang="en-US" altLang="ja-JP" sz="2000" dirty="0" smtClean="0"/>
              <a:t>2013</a:t>
            </a:r>
            <a:r>
              <a:rPr lang="ja-JP" altLang="en-US" sz="2000" dirty="0" smtClean="0"/>
              <a:t>年</a:t>
            </a:r>
            <a:r>
              <a:rPr lang="en-US" altLang="ja-JP" sz="2000" dirty="0"/>
              <a:t>4</a:t>
            </a:r>
            <a:r>
              <a:rPr lang="ja-JP" altLang="en-US" sz="2000" dirty="0"/>
              <a:t>月入社。経済学部卒。</a:t>
            </a:r>
          </a:p>
          <a:p>
            <a:pPr>
              <a:spcAft>
                <a:spcPts val="1200"/>
              </a:spcAft>
            </a:pPr>
            <a:r>
              <a:rPr lang="ja-JP" altLang="en-US" sz="2000" dirty="0"/>
              <a:t>入社後</a:t>
            </a:r>
            <a:r>
              <a:rPr lang="en-US" altLang="ja-JP" sz="2000" dirty="0"/>
              <a:t>3</a:t>
            </a:r>
            <a:r>
              <a:rPr lang="ja-JP" altLang="en-US" sz="2000" dirty="0"/>
              <a:t>ヶ月ほど、研修で金融商品についての基礎を学んだのち、ホールセール部門に配属される。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4899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研修制度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9977930"/>
              </p:ext>
            </p:extLst>
          </p:nvPr>
        </p:nvGraphicFramePr>
        <p:xfrm>
          <a:off x="1326000" y="2225563"/>
          <a:ext cx="9540000" cy="302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1643499" y="5543573"/>
            <a:ext cx="890500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40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年齢・能力に合わせてステップアップ</a:t>
            </a:r>
            <a:endParaRPr lang="ja-JP" altLang="en-US" sz="40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855325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求め</a:t>
            </a:r>
            <a:r>
              <a:rPr lang="ja-JP" altLang="en-US" dirty="0"/>
              <a:t>る</a:t>
            </a:r>
            <a:r>
              <a:rPr kumimoji="1" lang="ja-JP" altLang="en-US" dirty="0" smtClean="0"/>
              <a:t>人物像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360000" indent="-360000" algn="just">
              <a:spcAft>
                <a:spcPts val="1800"/>
              </a:spcAft>
              <a:buClr>
                <a:srgbClr val="FF0000"/>
              </a:buClr>
              <a:buFont typeface="+mj-ea"/>
              <a:buAutoNum type="circleNumDbPlain"/>
            </a:pPr>
            <a:r>
              <a:rPr lang="ja-JP" altLang="en-US" sz="2400" dirty="0"/>
              <a:t>指示を待つのでなく、自ら考え行動し、結果に責任を持つ</a:t>
            </a:r>
          </a:p>
          <a:p>
            <a:pPr marL="360000" indent="-360000" algn="just">
              <a:spcAft>
                <a:spcPts val="1800"/>
              </a:spcAft>
              <a:buClr>
                <a:srgbClr val="FF0000"/>
              </a:buClr>
              <a:buFont typeface="+mj-ea"/>
              <a:buAutoNum type="circleNumDbPlain"/>
            </a:pPr>
            <a:r>
              <a:rPr lang="ja-JP" altLang="en-US" sz="2400" dirty="0"/>
              <a:t>チームのメンバーと協働し、より大きな成果を上げる</a:t>
            </a:r>
          </a:p>
          <a:p>
            <a:pPr marL="360000" indent="-360000" algn="just">
              <a:spcAft>
                <a:spcPts val="1800"/>
              </a:spcAft>
              <a:buClr>
                <a:srgbClr val="FF0000"/>
              </a:buClr>
              <a:buFont typeface="+mj-ea"/>
              <a:buAutoNum type="circleNumDbPlain"/>
            </a:pPr>
            <a:r>
              <a:rPr lang="ja-JP" altLang="en-US" sz="2400" dirty="0"/>
              <a:t>前例がなくても失敗を恐れずに挑戦する</a:t>
            </a:r>
          </a:p>
          <a:p>
            <a:pPr marL="360000" indent="-360000" algn="just">
              <a:spcAft>
                <a:spcPts val="1800"/>
              </a:spcAft>
              <a:buClr>
                <a:srgbClr val="FF0000"/>
              </a:buClr>
              <a:buFont typeface="+mj-ea"/>
              <a:buAutoNum type="circleNumDbPlain"/>
            </a:pPr>
            <a:r>
              <a:rPr lang="ja-JP" altLang="en-US" sz="2400" dirty="0"/>
              <a:t>先輩や失敗に学び、常に成長する</a:t>
            </a:r>
            <a:endParaRPr kumimoji="1" lang="ja-JP" altLang="en-US" sz="2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422573" y="1967104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４つの力</a:t>
            </a:r>
            <a:endParaRPr kumimoji="1" lang="ja-JP" alt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図表 1"/>
          <p:cNvGraphicFramePr/>
          <p:nvPr>
            <p:extLst>
              <p:ext uri="{D42A27DB-BD31-4B8C-83A1-F6EECF244321}">
                <p14:modId xmlns:p14="http://schemas.microsoft.com/office/powerpoint/2010/main" val="2172052681"/>
              </p:ext>
            </p:extLst>
          </p:nvPr>
        </p:nvGraphicFramePr>
        <p:xfrm>
          <a:off x="336852" y="2345922"/>
          <a:ext cx="5792400" cy="389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094775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500" fill="hold"/>
                                        <p:tgtEl>
                                          <p:spTgt spid="6">
                                            <p:graphicEl>
                                              <a:dgm id="{C28ABB08-6A79-4781-8AED-49F7B97DAD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graphicEl>
                                              <a:dgm id="{7F439273-4EC8-40AF-B802-A10A01C347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graphicEl>
                                              <a:dgm id="{CC46F0C4-E013-4540-B00A-EB2A78443D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graphicEl>
                                              <a:dgm id="{952BD778-B05A-4B38-A851-7346C91CB6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graphicEl>
                                              <a:dgm id="{3B9C4A29-5F33-4EE7-9828-C51BA37C1A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Graphic spid="6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募集要項</a:t>
            </a:r>
            <a:endParaRPr kumimoji="1" lang="ja-JP" altLang="en-US" dirty="0"/>
          </a:p>
        </p:txBody>
      </p:sp>
      <p:graphicFrame>
        <p:nvGraphicFramePr>
          <p:cNvPr id="15" name="表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4422095"/>
              </p:ext>
            </p:extLst>
          </p:nvPr>
        </p:nvGraphicFramePr>
        <p:xfrm>
          <a:off x="1147919" y="2146569"/>
          <a:ext cx="10080000" cy="34706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60000">
                  <a:extLst>
                    <a:ext uri="{9D8B030D-6E8A-4147-A177-3AD203B41FA5}">
                      <a16:colId xmlns:a16="http://schemas.microsoft.com/office/drawing/2014/main" val="1887814910"/>
                    </a:ext>
                  </a:extLst>
                </a:gridCol>
                <a:gridCol w="3960000">
                  <a:extLst>
                    <a:ext uri="{9D8B030D-6E8A-4147-A177-3AD203B41FA5}">
                      <a16:colId xmlns:a16="http://schemas.microsoft.com/office/drawing/2014/main" val="1326240239"/>
                    </a:ext>
                  </a:extLst>
                </a:gridCol>
                <a:gridCol w="3960000">
                  <a:extLst>
                    <a:ext uri="{9D8B030D-6E8A-4147-A177-3AD203B41FA5}">
                      <a16:colId xmlns:a16="http://schemas.microsoft.com/office/drawing/2014/main" val="1432282340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>
                          <a:effectLst/>
                        </a:rPr>
                        <a:t>募集職種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</a:rPr>
                        <a:t>総合職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</a:rPr>
                        <a:t>事務職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364492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>
                          <a:effectLst/>
                        </a:rPr>
                        <a:t>応募資格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</a:rPr>
                        <a:t>２０１６年３月に大学・大学院を卒業見込みの方</a:t>
                      </a:r>
                      <a:endParaRPr lang="ja-JP" sz="1050" kern="1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</a:rPr>
                        <a:t>２０１４年３月以降に大学・大学院を卒業した方で、未就職の</a:t>
                      </a:r>
                      <a:r>
                        <a:rPr lang="ja-JP" sz="1800" kern="100" dirty="0" smtClean="0">
                          <a:effectLst/>
                        </a:rPr>
                        <a:t>方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4383547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>
                          <a:effectLst/>
                        </a:rPr>
                        <a:t>募集人数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>
                          <a:effectLst/>
                        </a:rPr>
                        <a:t>１０名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</a:rPr>
                        <a:t>２名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6548717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>
                          <a:effectLst/>
                        </a:rPr>
                        <a:t>給与（月給）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>
                          <a:effectLst/>
                        </a:rPr>
                        <a:t>大卒２３万円、院卒２５万円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</a:rPr>
                        <a:t>１９万円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9971441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>
                          <a:effectLst/>
                        </a:rPr>
                        <a:t>勤務時間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</a:rPr>
                        <a:t>９：００～</a:t>
                      </a:r>
                      <a:r>
                        <a:rPr lang="ja-JP" sz="1800" kern="100" dirty="0" smtClean="0">
                          <a:effectLst/>
                        </a:rPr>
                        <a:t>１８：００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43544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>
                          <a:effectLst/>
                        </a:rPr>
                        <a:t>勤務地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>
                          <a:effectLst/>
                        </a:rPr>
                        <a:t>本社、各事業所（異動あり）</a:t>
                      </a:r>
                      <a:endParaRPr lang="ja-JP" sz="1050" kern="100">
                        <a:effectLst/>
                      </a:endParaRPr>
                    </a:p>
                    <a:p>
                      <a:pPr marL="203835" indent="-203835" algn="just">
                        <a:spcAft>
                          <a:spcPts val="0"/>
                        </a:spcAft>
                      </a:pPr>
                      <a:r>
                        <a:rPr lang="ja-JP" sz="1600" kern="100">
                          <a:effectLst/>
                        </a:rPr>
                        <a:t>※事業所…東京、大阪、名古屋、博多、新潟、仙台、盛岡、札幌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>
                          <a:effectLst/>
                        </a:rPr>
                        <a:t>本社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7362131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>
                          <a:effectLst/>
                        </a:rPr>
                        <a:t>待遇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</a:rPr>
                        <a:t>各種社会保険、各種手当、昇給・昇格年１回（４月</a:t>
                      </a:r>
                      <a:r>
                        <a:rPr lang="ja-JP" sz="1800" kern="100" dirty="0" smtClean="0">
                          <a:effectLst/>
                        </a:rPr>
                        <a:t>）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0157033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</a:rPr>
                        <a:t>休日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</a:rPr>
                        <a:t>週休２日制、有給休暇（１０日間）、リフレッシュ休暇、誕生日休暇</a:t>
                      </a:r>
                      <a:r>
                        <a:rPr lang="ja-JP" sz="1800" kern="100" dirty="0" smtClean="0">
                          <a:effectLst/>
                        </a:rPr>
                        <a:t>など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548537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68805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よくあるご質問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ja-JP" altLang="en-US" dirty="0"/>
              <a:t>Ｑ．総合職と事務職を併願することは可能ですか？</a:t>
            </a:r>
          </a:p>
          <a:p>
            <a:pPr marL="540000" indent="0">
              <a:buNone/>
            </a:pPr>
            <a:r>
              <a:rPr lang="ja-JP" altLang="en-US" sz="2000" dirty="0"/>
              <a:t>可能です。面接の中で理由をお聞かせください。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ja-JP" altLang="en-US" dirty="0"/>
              <a:t>Ｑ．女性が活躍できますか？</a:t>
            </a:r>
          </a:p>
          <a:p>
            <a:pPr marL="540000" indent="0">
              <a:buNone/>
            </a:pPr>
            <a:r>
              <a:rPr lang="ja-JP" altLang="en-US" sz="2000" dirty="0"/>
              <a:t>採用や仕事内容に男女の別はありません。</a:t>
            </a:r>
          </a:p>
          <a:p>
            <a:pPr marL="540000" indent="0">
              <a:buNone/>
            </a:pPr>
            <a:r>
              <a:rPr lang="ja-JP" altLang="en-US" sz="2000" dirty="0"/>
              <a:t>子育てしながら管理職を任されている先輩もいます。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ja-JP" altLang="en-US" dirty="0"/>
              <a:t>Ｑ．配属先は希望できますか？</a:t>
            </a:r>
          </a:p>
          <a:p>
            <a:pPr marL="540000" indent="0">
              <a:buNone/>
            </a:pPr>
            <a:r>
              <a:rPr lang="ja-JP" altLang="en-US" sz="2000" dirty="0"/>
              <a:t>事前にご希望をお伺いしますが、確約はできかねます。</a:t>
            </a:r>
          </a:p>
          <a:p>
            <a:pPr marL="540000" indent="0">
              <a:buNone/>
            </a:pPr>
            <a:r>
              <a:rPr lang="ja-JP" altLang="en-US" sz="2000" dirty="0"/>
              <a:t>配属先は、新入社員研修の後に決まります。</a:t>
            </a:r>
          </a:p>
          <a:p>
            <a:endParaRPr kumimoji="1" lang="ja-JP" altLang="en-US" dirty="0"/>
          </a:p>
        </p:txBody>
      </p:sp>
      <p:sp>
        <p:nvSpPr>
          <p:cNvPr id="4" name="メモ 3"/>
          <p:cNvSpPr/>
          <p:nvPr/>
        </p:nvSpPr>
        <p:spPr>
          <a:xfrm>
            <a:off x="7753800" y="3079178"/>
            <a:ext cx="3600000" cy="2160000"/>
          </a:xfrm>
          <a:prstGeom prst="foldedCorner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皆さんの</a:t>
            </a:r>
            <a:endParaRPr kumimoji="1" lang="en-US" altLang="ja-JP" sz="3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ja-JP" altLang="en-US" sz="3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ご</a:t>
            </a:r>
            <a:r>
              <a:rPr lang="ja-JP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応募</a:t>
            </a:r>
            <a:r>
              <a:rPr lang="ja-JP" altLang="en-US" sz="3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を</a:t>
            </a:r>
            <a:endParaRPr lang="en-US" altLang="ja-JP" sz="3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kumimoji="1" lang="ja-JP" altLang="en-US" sz="3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お</a:t>
            </a:r>
            <a:r>
              <a:rPr kumimoji="1" lang="ja-JP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待</a:t>
            </a:r>
            <a:r>
              <a:rPr kumimoji="1" lang="ja-JP" altLang="en-US" sz="3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ちしていま</a:t>
            </a:r>
            <a:r>
              <a:rPr kumimoji="1" lang="ja-JP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す</a:t>
            </a:r>
          </a:p>
        </p:txBody>
      </p:sp>
      <p:sp>
        <p:nvSpPr>
          <p:cNvPr id="5" name="フリーフォーム 4">
            <a:hlinkClick r:id="" action="ppaction://hlinkshowjump?jump=firstslide"/>
          </p:cNvPr>
          <p:cNvSpPr/>
          <p:nvPr/>
        </p:nvSpPr>
        <p:spPr>
          <a:xfrm>
            <a:off x="10453800" y="895363"/>
            <a:ext cx="900000" cy="900000"/>
          </a:xfrm>
          <a:custGeom>
            <a:avLst/>
            <a:gdLst>
              <a:gd name="connsiteX0" fmla="*/ 450000 w 900000"/>
              <a:gd name="connsiteY0" fmla="*/ 180000 h 900000"/>
              <a:gd name="connsiteX1" fmla="*/ 180000 w 900000"/>
              <a:gd name="connsiteY1" fmla="*/ 450000 h 900000"/>
              <a:gd name="connsiteX2" fmla="*/ 315000 w 900000"/>
              <a:gd name="connsiteY2" fmla="*/ 450000 h 900000"/>
              <a:gd name="connsiteX3" fmla="*/ 315000 w 900000"/>
              <a:gd name="connsiteY3" fmla="*/ 720000 h 900000"/>
              <a:gd name="connsiteX4" fmla="*/ 585000 w 900000"/>
              <a:gd name="connsiteY4" fmla="*/ 720000 h 900000"/>
              <a:gd name="connsiteX5" fmla="*/ 585000 w 900000"/>
              <a:gd name="connsiteY5" fmla="*/ 450000 h 900000"/>
              <a:gd name="connsiteX6" fmla="*/ 720000 w 900000"/>
              <a:gd name="connsiteY6" fmla="*/ 450000 h 900000"/>
              <a:gd name="connsiteX7" fmla="*/ 450000 w 900000"/>
              <a:gd name="connsiteY7" fmla="*/ 0 h 900000"/>
              <a:gd name="connsiteX8" fmla="*/ 900000 w 900000"/>
              <a:gd name="connsiteY8" fmla="*/ 450000 h 900000"/>
              <a:gd name="connsiteX9" fmla="*/ 450000 w 900000"/>
              <a:gd name="connsiteY9" fmla="*/ 900000 h 900000"/>
              <a:gd name="connsiteX10" fmla="*/ 0 w 900000"/>
              <a:gd name="connsiteY10" fmla="*/ 450000 h 900000"/>
              <a:gd name="connsiteX11" fmla="*/ 450000 w 900000"/>
              <a:gd name="connsiteY11" fmla="*/ 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00000" h="900000">
                <a:moveTo>
                  <a:pt x="450000" y="180000"/>
                </a:moveTo>
                <a:lnTo>
                  <a:pt x="180000" y="450000"/>
                </a:lnTo>
                <a:lnTo>
                  <a:pt x="315000" y="450000"/>
                </a:lnTo>
                <a:lnTo>
                  <a:pt x="315000" y="720000"/>
                </a:lnTo>
                <a:lnTo>
                  <a:pt x="585000" y="720000"/>
                </a:lnTo>
                <a:lnTo>
                  <a:pt x="585000" y="450000"/>
                </a:lnTo>
                <a:lnTo>
                  <a:pt x="720000" y="450000"/>
                </a:lnTo>
                <a:close/>
                <a:moveTo>
                  <a:pt x="450000" y="0"/>
                </a:moveTo>
                <a:cubicBezTo>
                  <a:pt x="698528" y="0"/>
                  <a:pt x="900000" y="201472"/>
                  <a:pt x="900000" y="450000"/>
                </a:cubicBezTo>
                <a:cubicBezTo>
                  <a:pt x="900000" y="698528"/>
                  <a:pt x="698528" y="900000"/>
                  <a:pt x="450000" y="900000"/>
                </a:cubicBezTo>
                <a:cubicBezTo>
                  <a:pt x="201472" y="900000"/>
                  <a:pt x="0" y="698528"/>
                  <a:pt x="0" y="450000"/>
                </a:cubicBezTo>
                <a:cubicBezTo>
                  <a:pt x="0" y="201472"/>
                  <a:pt x="201472" y="0"/>
                  <a:pt x="450000" y="0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38019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山田太郎さん</a:t>
            </a:r>
            <a:r>
              <a:rPr kumimoji="1" lang="ja-JP" altLang="en-US" sz="4000" dirty="0" smtClean="0"/>
              <a:t>≪リテール部門≫</a:t>
            </a:r>
            <a:endParaRPr kumimoji="1" lang="ja-JP" altLang="en-US" sz="4000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00" y="1965600"/>
            <a:ext cx="7218290" cy="4170025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9600" y="1965600"/>
            <a:ext cx="3543300" cy="2362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テキスト ボックス 6"/>
          <p:cNvSpPr txBox="1"/>
          <p:nvPr/>
        </p:nvSpPr>
        <p:spPr>
          <a:xfrm>
            <a:off x="7765200" y="5014800"/>
            <a:ext cx="38217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一定の相談時間を設けることにより、</a:t>
            </a:r>
            <a:endParaRPr kumimoji="1" lang="en-US" altLang="ja-JP" b="1" dirty="0" smtClean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b="1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若手</a:t>
            </a:r>
            <a:r>
              <a:rPr lang="ja-JP" altLang="en-US" b="1" dirty="0" smtClean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</a:t>
            </a:r>
            <a:r>
              <a:rPr lang="ja-JP" altLang="en-US" b="1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育成</a:t>
            </a:r>
            <a:r>
              <a:rPr lang="ja-JP" altLang="en-US" b="1" dirty="0" smtClean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に力を入れています。</a:t>
            </a:r>
            <a:endParaRPr kumimoji="1" lang="ja-JP" altLang="en-US" b="1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フリーフォーム 7">
            <a:hlinkClick r:id="rId4" action="ppaction://hlinksldjump"/>
          </p:cNvPr>
          <p:cNvSpPr/>
          <p:nvPr/>
        </p:nvSpPr>
        <p:spPr>
          <a:xfrm rot="16200000">
            <a:off x="10453800" y="895363"/>
            <a:ext cx="900000" cy="900000"/>
          </a:xfrm>
          <a:custGeom>
            <a:avLst/>
            <a:gdLst>
              <a:gd name="connsiteX0" fmla="*/ 450000 w 900000"/>
              <a:gd name="connsiteY0" fmla="*/ 180000 h 900000"/>
              <a:gd name="connsiteX1" fmla="*/ 180000 w 900000"/>
              <a:gd name="connsiteY1" fmla="*/ 450000 h 900000"/>
              <a:gd name="connsiteX2" fmla="*/ 315000 w 900000"/>
              <a:gd name="connsiteY2" fmla="*/ 450000 h 900000"/>
              <a:gd name="connsiteX3" fmla="*/ 315000 w 900000"/>
              <a:gd name="connsiteY3" fmla="*/ 720000 h 900000"/>
              <a:gd name="connsiteX4" fmla="*/ 585000 w 900000"/>
              <a:gd name="connsiteY4" fmla="*/ 720000 h 900000"/>
              <a:gd name="connsiteX5" fmla="*/ 585000 w 900000"/>
              <a:gd name="connsiteY5" fmla="*/ 450000 h 900000"/>
              <a:gd name="connsiteX6" fmla="*/ 720000 w 900000"/>
              <a:gd name="connsiteY6" fmla="*/ 450000 h 900000"/>
              <a:gd name="connsiteX7" fmla="*/ 450000 w 900000"/>
              <a:gd name="connsiteY7" fmla="*/ 0 h 900000"/>
              <a:gd name="connsiteX8" fmla="*/ 900000 w 900000"/>
              <a:gd name="connsiteY8" fmla="*/ 450000 h 900000"/>
              <a:gd name="connsiteX9" fmla="*/ 450000 w 900000"/>
              <a:gd name="connsiteY9" fmla="*/ 900000 h 900000"/>
              <a:gd name="connsiteX10" fmla="*/ 0 w 900000"/>
              <a:gd name="connsiteY10" fmla="*/ 450000 h 900000"/>
              <a:gd name="connsiteX11" fmla="*/ 450000 w 900000"/>
              <a:gd name="connsiteY11" fmla="*/ 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00000" h="900000">
                <a:moveTo>
                  <a:pt x="450000" y="180000"/>
                </a:moveTo>
                <a:lnTo>
                  <a:pt x="180000" y="450000"/>
                </a:lnTo>
                <a:lnTo>
                  <a:pt x="315000" y="450000"/>
                </a:lnTo>
                <a:lnTo>
                  <a:pt x="315000" y="720000"/>
                </a:lnTo>
                <a:lnTo>
                  <a:pt x="585000" y="720000"/>
                </a:lnTo>
                <a:lnTo>
                  <a:pt x="585000" y="450000"/>
                </a:lnTo>
                <a:lnTo>
                  <a:pt x="720000" y="450000"/>
                </a:lnTo>
                <a:close/>
                <a:moveTo>
                  <a:pt x="450000" y="0"/>
                </a:moveTo>
                <a:cubicBezTo>
                  <a:pt x="698528" y="0"/>
                  <a:pt x="900000" y="201472"/>
                  <a:pt x="900000" y="450000"/>
                </a:cubicBezTo>
                <a:cubicBezTo>
                  <a:pt x="900000" y="698528"/>
                  <a:pt x="698528" y="900000"/>
                  <a:pt x="450000" y="900000"/>
                </a:cubicBezTo>
                <a:cubicBezTo>
                  <a:pt x="201472" y="900000"/>
                  <a:pt x="0" y="698528"/>
                  <a:pt x="0" y="450000"/>
                </a:cubicBezTo>
                <a:cubicBezTo>
                  <a:pt x="0" y="201472"/>
                  <a:pt x="201472" y="0"/>
                  <a:pt x="450000" y="0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2663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theme/theme1.xml><?xml version="1.0" encoding="utf-8"?>
<a:theme xmlns:a="http://schemas.openxmlformats.org/drawingml/2006/main" name="Office テーマ">
  <a:themeElements>
    <a:clrScheme name="青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425</TotalTime>
  <Words>521</Words>
  <Application>Microsoft Office PowerPoint</Application>
  <PresentationFormat>ワイド画面</PresentationFormat>
  <Paragraphs>95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20" baseType="lpstr">
      <vt:lpstr>HGP明朝B</vt:lpstr>
      <vt:lpstr>ＭＳ Ｐゴシック</vt:lpstr>
      <vt:lpstr>ＭＳ Ｐ明朝</vt:lpstr>
      <vt:lpstr>ＭＳ 明朝</vt:lpstr>
      <vt:lpstr>游ゴシック</vt:lpstr>
      <vt:lpstr>Arial</vt:lpstr>
      <vt:lpstr>Century</vt:lpstr>
      <vt:lpstr>Times New Roman</vt:lpstr>
      <vt:lpstr>Wingdings</vt:lpstr>
      <vt:lpstr>Office テーマ</vt:lpstr>
      <vt:lpstr>企業説明会資料</vt:lpstr>
      <vt:lpstr>会社概要</vt:lpstr>
      <vt:lpstr>証券会社の仕事とは？</vt:lpstr>
      <vt:lpstr>社員紹介</vt:lpstr>
      <vt:lpstr>研修制度</vt:lpstr>
      <vt:lpstr>求める人物像</vt:lpstr>
      <vt:lpstr>募集要項</vt:lpstr>
      <vt:lpstr>よくあるご質問</vt:lpstr>
      <vt:lpstr>山田太郎さん≪リテール部門≫</vt:lpstr>
      <vt:lpstr>佐藤花子さん≪ホールセール部門≫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サーティファイ６</dc:creator>
  <cp:lastModifiedBy>サーティファイ６</cp:lastModifiedBy>
  <cp:revision>30</cp:revision>
  <dcterms:created xsi:type="dcterms:W3CDTF">2016-02-03T08:55:41Z</dcterms:created>
  <dcterms:modified xsi:type="dcterms:W3CDTF">2016-02-29T07:46:04Z</dcterms:modified>
</cp:coreProperties>
</file>