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60" r:id="rId4"/>
    <p:sldId id="265" r:id="rId5"/>
    <p:sldId id="258" r:id="rId6"/>
    <p:sldId id="261" r:id="rId7"/>
    <p:sldId id="263" r:id="rId8"/>
    <p:sldId id="259" r:id="rId9"/>
    <p:sldId id="262" r:id="rId10"/>
    <p:sldId id="264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AF16C0-8CE5-4EF9-B62F-F192683D3EBE}" type="doc">
      <dgm:prSet loTypeId="urn:microsoft.com/office/officeart/2005/8/layout/hProcess10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6A8E449-E45A-4EBE-9654-A5B086A222A4}">
      <dgm:prSet custT="1"/>
      <dgm:spPr/>
      <dgm:t>
        <a:bodyPr/>
        <a:lstStyle/>
        <a:p>
          <a:pPr rtl="0"/>
          <a:r>
            <a:rPr kumimoji="1" lang="zh-TW" sz="3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新入社員研修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6EBA4ED-AE8A-4752-A90B-00D09B9196C4}" type="parTrans" cxnId="{3862962E-09BF-4858-BED7-5E94488B2222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DE747F8-EB86-49DD-82D8-2B99E14D230D}" type="sibTrans" cxnId="{3862962E-09BF-4858-BED7-5E94488B2222}">
      <dgm:prSet custT="1"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A6A64E8F-3020-48B6-8BFF-0E3E50CD43F3}">
      <dgm:prSet custT="1"/>
      <dgm:spPr/>
      <dgm:t>
        <a:bodyPr/>
        <a:lstStyle/>
        <a:p>
          <a:pPr rtl="0"/>
          <a:r>
            <a:rPr kumimoji="1" lang="zh-TW" sz="3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現場研修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A84725C0-9EE8-45A4-9089-1C76E10A7546}" type="parTrans" cxnId="{8DB7A780-83A8-4E25-9111-FE3B8B939518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63B3B72-D99D-410F-AC0A-946691CFF00D}" type="sibTrans" cxnId="{8DB7A780-83A8-4E25-9111-FE3B8B939518}">
      <dgm:prSet custT="1"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54E82A-86FF-42C1-A498-19A78EEF8874}">
      <dgm:prSet custT="1"/>
      <dgm:spPr/>
      <dgm:t>
        <a:bodyPr/>
        <a:lstStyle/>
        <a:p>
          <a:pPr rtl="0"/>
          <a:r>
            <a:rPr kumimoji="1" lang="zh-TW" sz="3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主任研修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AEAC2E9-8994-4F3B-88E8-EC63E4AA4599}" type="parTrans" cxnId="{B98A7726-E67E-4131-9F00-F3AA0BD7AA0B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D2A11DD-558E-4FE9-AFC1-7B3C41FBD178}" type="sibTrans" cxnId="{B98A7726-E67E-4131-9F00-F3AA0BD7AA0B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ADD92FA8-9425-4BF7-801F-B5133E59CB45}" type="pres">
      <dgm:prSet presAssocID="{CCAF16C0-8CE5-4EF9-B62F-F192683D3E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BFAD871-222B-4661-87B6-494D11A85A52}" type="pres">
      <dgm:prSet presAssocID="{36A8E449-E45A-4EBE-9654-A5B086A222A4}" presName="composite" presStyleCnt="0"/>
      <dgm:spPr/>
    </dgm:pt>
    <dgm:pt modelId="{EC90F7C1-7F74-4D7F-AC50-A730E78476EF}" type="pres">
      <dgm:prSet presAssocID="{36A8E449-E45A-4EBE-9654-A5B086A222A4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050E51A-21A0-4509-8C93-3266A7A8F50C}" type="pres">
      <dgm:prSet presAssocID="{36A8E449-E45A-4EBE-9654-A5B086A222A4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6E69CA-4EE4-426E-910E-6239B6A46F35}" type="pres">
      <dgm:prSet presAssocID="{7DE747F8-EB86-49DD-82D8-2B99E14D230D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6EA2C05-0788-419C-846C-AF41A97A9B11}" type="pres">
      <dgm:prSet presAssocID="{7DE747F8-EB86-49DD-82D8-2B99E14D230D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DF7B27B-3187-4F90-9A31-28CD50A020F1}" type="pres">
      <dgm:prSet presAssocID="{A6A64E8F-3020-48B6-8BFF-0E3E50CD43F3}" presName="composite" presStyleCnt="0"/>
      <dgm:spPr/>
    </dgm:pt>
    <dgm:pt modelId="{485BE4DF-3854-4184-BA08-1A58CEB2F9BB}" type="pres">
      <dgm:prSet presAssocID="{A6A64E8F-3020-48B6-8BFF-0E3E50CD43F3}" presName="imagSh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35CA380F-6FF8-4BC7-8ED4-E99EDA9DAA2A}" type="pres">
      <dgm:prSet presAssocID="{A6A64E8F-3020-48B6-8BFF-0E3E50CD43F3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4A410-B7E6-436F-BA10-E63EAC2462D2}" type="pres">
      <dgm:prSet presAssocID="{D63B3B72-D99D-410F-AC0A-946691CFF00D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ADFACF19-AB0A-4780-B57E-29E6E9D2B5A2}" type="pres">
      <dgm:prSet presAssocID="{D63B3B72-D99D-410F-AC0A-946691CFF00D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ABD9242F-5006-4BC8-A50A-CD2D243D1582}" type="pres">
      <dgm:prSet presAssocID="{4554E82A-86FF-42C1-A498-19A78EEF8874}" presName="composite" presStyleCnt="0"/>
      <dgm:spPr/>
    </dgm:pt>
    <dgm:pt modelId="{4BA91B06-2980-426E-8E24-17E5E3D35723}" type="pres">
      <dgm:prSet presAssocID="{4554E82A-86FF-42C1-A498-19A78EEF8874}" presName="imagSh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FD65780-7EF1-4918-B2A5-4AD0E2AE435F}" type="pres">
      <dgm:prSet presAssocID="{4554E82A-86FF-42C1-A498-19A78EEF8874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C9C5A4E-A7BD-4AF9-94D8-E8183787E86B}" type="presOf" srcId="{D63B3B72-D99D-410F-AC0A-946691CFF00D}" destId="{ADFACF19-AB0A-4780-B57E-29E6E9D2B5A2}" srcOrd="1" destOrd="0" presId="urn:microsoft.com/office/officeart/2005/8/layout/hProcess10"/>
    <dgm:cxn modelId="{8DB7A780-83A8-4E25-9111-FE3B8B939518}" srcId="{CCAF16C0-8CE5-4EF9-B62F-F192683D3EBE}" destId="{A6A64E8F-3020-48B6-8BFF-0E3E50CD43F3}" srcOrd="1" destOrd="0" parTransId="{A84725C0-9EE8-45A4-9089-1C76E10A7546}" sibTransId="{D63B3B72-D99D-410F-AC0A-946691CFF00D}"/>
    <dgm:cxn modelId="{99956C26-373F-4D41-91FD-A29BAAA31D0A}" type="presOf" srcId="{4554E82A-86FF-42C1-A498-19A78EEF8874}" destId="{1FD65780-7EF1-4918-B2A5-4AD0E2AE435F}" srcOrd="0" destOrd="0" presId="urn:microsoft.com/office/officeart/2005/8/layout/hProcess10"/>
    <dgm:cxn modelId="{3BACCFA9-E443-457C-9EAA-F907F6E9AB30}" type="presOf" srcId="{36A8E449-E45A-4EBE-9654-A5B086A222A4}" destId="{5050E51A-21A0-4509-8C93-3266A7A8F50C}" srcOrd="0" destOrd="0" presId="urn:microsoft.com/office/officeart/2005/8/layout/hProcess10"/>
    <dgm:cxn modelId="{24C0336D-C9C8-4B06-8182-678DCA4694EF}" type="presOf" srcId="{D63B3B72-D99D-410F-AC0A-946691CFF00D}" destId="{D0E4A410-B7E6-436F-BA10-E63EAC2462D2}" srcOrd="0" destOrd="0" presId="urn:microsoft.com/office/officeart/2005/8/layout/hProcess10"/>
    <dgm:cxn modelId="{FF1B6F6F-3987-4405-B9EC-A1711228538B}" type="presOf" srcId="{7DE747F8-EB86-49DD-82D8-2B99E14D230D}" destId="{CD6E69CA-4EE4-426E-910E-6239B6A46F35}" srcOrd="0" destOrd="0" presId="urn:microsoft.com/office/officeart/2005/8/layout/hProcess10"/>
    <dgm:cxn modelId="{F387843D-6E85-4528-8AF4-7216DD0534F3}" type="presOf" srcId="{CCAF16C0-8CE5-4EF9-B62F-F192683D3EBE}" destId="{ADD92FA8-9425-4BF7-801F-B5133E59CB45}" srcOrd="0" destOrd="0" presId="urn:microsoft.com/office/officeart/2005/8/layout/hProcess10"/>
    <dgm:cxn modelId="{7EFE9668-1041-4B5F-AB4B-0EB0BC6FE185}" type="presOf" srcId="{7DE747F8-EB86-49DD-82D8-2B99E14D230D}" destId="{36EA2C05-0788-419C-846C-AF41A97A9B11}" srcOrd="1" destOrd="0" presId="urn:microsoft.com/office/officeart/2005/8/layout/hProcess10"/>
    <dgm:cxn modelId="{B98A7726-E67E-4131-9F00-F3AA0BD7AA0B}" srcId="{CCAF16C0-8CE5-4EF9-B62F-F192683D3EBE}" destId="{4554E82A-86FF-42C1-A498-19A78EEF8874}" srcOrd="2" destOrd="0" parTransId="{6AEAC2E9-8994-4F3B-88E8-EC63E4AA4599}" sibTransId="{DD2A11DD-558E-4FE9-AFC1-7B3C41FBD178}"/>
    <dgm:cxn modelId="{5206E404-F7D6-4B58-8500-1BF857B84348}" type="presOf" srcId="{A6A64E8F-3020-48B6-8BFF-0E3E50CD43F3}" destId="{35CA380F-6FF8-4BC7-8ED4-E99EDA9DAA2A}" srcOrd="0" destOrd="0" presId="urn:microsoft.com/office/officeart/2005/8/layout/hProcess10"/>
    <dgm:cxn modelId="{3862962E-09BF-4858-BED7-5E94488B2222}" srcId="{CCAF16C0-8CE5-4EF9-B62F-F192683D3EBE}" destId="{36A8E449-E45A-4EBE-9654-A5B086A222A4}" srcOrd="0" destOrd="0" parTransId="{36EBA4ED-AE8A-4752-A90B-00D09B9196C4}" sibTransId="{7DE747F8-EB86-49DD-82D8-2B99E14D230D}"/>
    <dgm:cxn modelId="{42C98A1D-B03F-48CD-BF98-649BA4EB6CD7}" type="presParOf" srcId="{ADD92FA8-9425-4BF7-801F-B5133E59CB45}" destId="{1BFAD871-222B-4661-87B6-494D11A85A52}" srcOrd="0" destOrd="0" presId="urn:microsoft.com/office/officeart/2005/8/layout/hProcess10"/>
    <dgm:cxn modelId="{F7D01232-325E-4A17-8C8A-41BA04471740}" type="presParOf" srcId="{1BFAD871-222B-4661-87B6-494D11A85A52}" destId="{EC90F7C1-7F74-4D7F-AC50-A730E78476EF}" srcOrd="0" destOrd="0" presId="urn:microsoft.com/office/officeart/2005/8/layout/hProcess10"/>
    <dgm:cxn modelId="{FF781A03-B7DA-47EB-987A-DF0134D24A94}" type="presParOf" srcId="{1BFAD871-222B-4661-87B6-494D11A85A52}" destId="{5050E51A-21A0-4509-8C93-3266A7A8F50C}" srcOrd="1" destOrd="0" presId="urn:microsoft.com/office/officeart/2005/8/layout/hProcess10"/>
    <dgm:cxn modelId="{BDBB48F3-D896-4DCB-82FD-AEA160EBA4C7}" type="presParOf" srcId="{ADD92FA8-9425-4BF7-801F-B5133E59CB45}" destId="{CD6E69CA-4EE4-426E-910E-6239B6A46F35}" srcOrd="1" destOrd="0" presId="urn:microsoft.com/office/officeart/2005/8/layout/hProcess10"/>
    <dgm:cxn modelId="{9CB2481D-E6F1-473B-8D74-9EE5AEEA5D89}" type="presParOf" srcId="{CD6E69CA-4EE4-426E-910E-6239B6A46F35}" destId="{36EA2C05-0788-419C-846C-AF41A97A9B11}" srcOrd="0" destOrd="0" presId="urn:microsoft.com/office/officeart/2005/8/layout/hProcess10"/>
    <dgm:cxn modelId="{DA5E7662-832D-4D57-9AB2-7813E672B77E}" type="presParOf" srcId="{ADD92FA8-9425-4BF7-801F-B5133E59CB45}" destId="{0DF7B27B-3187-4F90-9A31-28CD50A020F1}" srcOrd="2" destOrd="0" presId="urn:microsoft.com/office/officeart/2005/8/layout/hProcess10"/>
    <dgm:cxn modelId="{2F62C5AD-73C3-4E52-B8A4-0BAA5540AE2C}" type="presParOf" srcId="{0DF7B27B-3187-4F90-9A31-28CD50A020F1}" destId="{485BE4DF-3854-4184-BA08-1A58CEB2F9BB}" srcOrd="0" destOrd="0" presId="urn:microsoft.com/office/officeart/2005/8/layout/hProcess10"/>
    <dgm:cxn modelId="{4395B255-8870-4030-8273-ED883FEC8B71}" type="presParOf" srcId="{0DF7B27B-3187-4F90-9A31-28CD50A020F1}" destId="{35CA380F-6FF8-4BC7-8ED4-E99EDA9DAA2A}" srcOrd="1" destOrd="0" presId="urn:microsoft.com/office/officeart/2005/8/layout/hProcess10"/>
    <dgm:cxn modelId="{F5F82196-956D-48C5-8AA8-3F4C74C54098}" type="presParOf" srcId="{ADD92FA8-9425-4BF7-801F-B5133E59CB45}" destId="{D0E4A410-B7E6-436F-BA10-E63EAC2462D2}" srcOrd="3" destOrd="0" presId="urn:microsoft.com/office/officeart/2005/8/layout/hProcess10"/>
    <dgm:cxn modelId="{AE7F13C2-74FC-4410-AEE9-AC6B87249A5B}" type="presParOf" srcId="{D0E4A410-B7E6-436F-BA10-E63EAC2462D2}" destId="{ADFACF19-AB0A-4780-B57E-29E6E9D2B5A2}" srcOrd="0" destOrd="0" presId="urn:microsoft.com/office/officeart/2005/8/layout/hProcess10"/>
    <dgm:cxn modelId="{813E90F5-5658-4159-89BA-80FBCE280644}" type="presParOf" srcId="{ADD92FA8-9425-4BF7-801F-B5133E59CB45}" destId="{ABD9242F-5006-4BC8-A50A-CD2D243D1582}" srcOrd="4" destOrd="0" presId="urn:microsoft.com/office/officeart/2005/8/layout/hProcess10"/>
    <dgm:cxn modelId="{CB5B7B56-3466-4E94-83F5-3904A61E9974}" type="presParOf" srcId="{ABD9242F-5006-4BC8-A50A-CD2D243D1582}" destId="{4BA91B06-2980-426E-8E24-17E5E3D35723}" srcOrd="0" destOrd="0" presId="urn:microsoft.com/office/officeart/2005/8/layout/hProcess10"/>
    <dgm:cxn modelId="{9359D84F-4688-4041-BCFB-8AC24895E73E}" type="presParOf" srcId="{ABD9242F-5006-4BC8-A50A-CD2D243D1582}" destId="{1FD65780-7EF1-4918-B2A5-4AD0E2AE435F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E9AC89-F717-4C05-9D81-E2AA4DC1CB83}" type="doc">
      <dgm:prSet loTypeId="urn:microsoft.com/office/officeart/2005/8/layout/matrix3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8465247-A833-4FB7-86AF-8C53156F53BC}">
      <dgm:prSet phldrT="[テキスト]" custT="1"/>
      <dgm:spPr/>
      <dgm:t>
        <a:bodyPr/>
        <a:lstStyle/>
        <a:p>
          <a:r>
            <a:rPr kumimoji="1" lang="ja-JP" altLang="en-US" sz="1800" b="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①自ら考え</a:t>
          </a:r>
          <a:endParaRPr kumimoji="1" lang="en-US" altLang="ja-JP" sz="1800" b="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実行する力</a:t>
          </a:r>
          <a:endParaRPr kumimoji="1" lang="ja-JP" altLang="en-US" sz="2000"/>
        </a:p>
      </dgm:t>
    </dgm:pt>
    <dgm:pt modelId="{140B916B-C81B-4FBB-95CB-71DE7AA23BF1}" type="parTrans" cxnId="{8EFB8A3A-A668-4B1C-9FA9-CD9573109714}">
      <dgm:prSet/>
      <dgm:spPr/>
      <dgm:t>
        <a:bodyPr/>
        <a:lstStyle/>
        <a:p>
          <a:endParaRPr kumimoji="1" lang="ja-JP" altLang="en-US"/>
        </a:p>
      </dgm:t>
    </dgm:pt>
    <dgm:pt modelId="{1095B2AD-4AB7-4A02-8F05-6DDC93C9EDA5}" type="sibTrans" cxnId="{8EFB8A3A-A668-4B1C-9FA9-CD9573109714}">
      <dgm:prSet/>
      <dgm:spPr/>
      <dgm:t>
        <a:bodyPr/>
        <a:lstStyle/>
        <a:p>
          <a:endParaRPr kumimoji="1" lang="ja-JP" altLang="en-US"/>
        </a:p>
      </dgm:t>
    </dgm:pt>
    <dgm:pt modelId="{E4C05BE7-7F70-445E-9AE1-F9EDBD45DD1F}">
      <dgm:prSet phldrT="[テキスト]" custT="1"/>
      <dgm:spPr/>
      <dgm:t>
        <a:bodyPr/>
        <a:lstStyle/>
        <a:p>
          <a:r>
            <a:rPr kumimoji="1" lang="ja-JP" altLang="en-US" sz="18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②チームで</a:t>
          </a:r>
          <a:endParaRPr kumimoji="1" lang="en-US" altLang="ja-JP" sz="18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協働する力</a:t>
          </a:r>
          <a:endParaRPr kumimoji="1" lang="ja-JP" altLang="en-US" sz="2000"/>
        </a:p>
      </dgm:t>
    </dgm:pt>
    <dgm:pt modelId="{2C65C94F-18C8-437E-A590-797BAF42C8B8}" type="parTrans" cxnId="{BB17B73B-F58A-445B-81D9-28C5A0710E98}">
      <dgm:prSet/>
      <dgm:spPr/>
      <dgm:t>
        <a:bodyPr/>
        <a:lstStyle/>
        <a:p>
          <a:endParaRPr kumimoji="1" lang="ja-JP" altLang="en-US"/>
        </a:p>
      </dgm:t>
    </dgm:pt>
    <dgm:pt modelId="{07BF4266-BE06-4BCE-B810-2FA1CC1AE1AC}" type="sibTrans" cxnId="{BB17B73B-F58A-445B-81D9-28C5A0710E98}">
      <dgm:prSet/>
      <dgm:spPr/>
      <dgm:t>
        <a:bodyPr/>
        <a:lstStyle/>
        <a:p>
          <a:endParaRPr kumimoji="1" lang="ja-JP" altLang="en-US"/>
        </a:p>
      </dgm:t>
    </dgm:pt>
    <dgm:pt modelId="{F065707C-360C-4BAE-ADBF-1EEEBD85E31C}">
      <dgm:prSet phldrT="[テキスト]" custT="1"/>
      <dgm:spPr/>
      <dgm:t>
        <a:bodyPr/>
        <a:lstStyle/>
        <a:p>
          <a:r>
            <a:rPr kumimoji="1" lang="ja-JP" altLang="en-US" sz="18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③恐れず</a:t>
          </a:r>
          <a:endParaRPr kumimoji="1" lang="en-US" altLang="ja-JP" sz="18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挑戦する力</a:t>
          </a:r>
          <a:endParaRPr kumimoji="1" lang="ja-JP" altLang="en-US" sz="2000"/>
        </a:p>
      </dgm:t>
    </dgm:pt>
    <dgm:pt modelId="{6F6B736F-519C-4F08-866C-B76A407DC6F9}" type="parTrans" cxnId="{3AB6654B-F21A-445C-87C7-330F4F1973E6}">
      <dgm:prSet/>
      <dgm:spPr/>
      <dgm:t>
        <a:bodyPr/>
        <a:lstStyle/>
        <a:p>
          <a:endParaRPr kumimoji="1" lang="ja-JP" altLang="en-US"/>
        </a:p>
      </dgm:t>
    </dgm:pt>
    <dgm:pt modelId="{317DC270-B5F8-4804-BBD2-F6237021EEE2}" type="sibTrans" cxnId="{3AB6654B-F21A-445C-87C7-330F4F1973E6}">
      <dgm:prSet/>
      <dgm:spPr/>
      <dgm:t>
        <a:bodyPr/>
        <a:lstStyle/>
        <a:p>
          <a:endParaRPr kumimoji="1" lang="ja-JP" altLang="en-US"/>
        </a:p>
      </dgm:t>
    </dgm:pt>
    <dgm:pt modelId="{14A76623-6DF8-4310-BDA8-2207ED541B67}">
      <dgm:prSet phldrT="[テキスト]" custT="1"/>
      <dgm:spPr/>
      <dgm:t>
        <a:bodyPr/>
        <a:lstStyle/>
        <a:p>
          <a:r>
            <a:rPr kumimoji="1" lang="ja-JP" altLang="en-US" sz="18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④常に学び</a:t>
          </a:r>
          <a:endParaRPr kumimoji="1" lang="en-US" altLang="ja-JP" sz="18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成長する力</a:t>
          </a:r>
          <a:endParaRPr kumimoji="1" lang="ja-JP" altLang="en-US" sz="2000"/>
        </a:p>
      </dgm:t>
    </dgm:pt>
    <dgm:pt modelId="{7CA45744-72D1-444A-8707-D6CF60CEB4EF}" type="parTrans" cxnId="{CF672830-7062-4BFC-BDB6-0E997EAA4354}">
      <dgm:prSet/>
      <dgm:spPr/>
      <dgm:t>
        <a:bodyPr/>
        <a:lstStyle/>
        <a:p>
          <a:endParaRPr kumimoji="1" lang="ja-JP" altLang="en-US"/>
        </a:p>
      </dgm:t>
    </dgm:pt>
    <dgm:pt modelId="{B522CAC7-E13D-4848-97C9-C18D99F8675C}" type="sibTrans" cxnId="{CF672830-7062-4BFC-BDB6-0E997EAA4354}">
      <dgm:prSet/>
      <dgm:spPr/>
      <dgm:t>
        <a:bodyPr/>
        <a:lstStyle/>
        <a:p>
          <a:endParaRPr kumimoji="1" lang="ja-JP" altLang="en-US"/>
        </a:p>
      </dgm:t>
    </dgm:pt>
    <dgm:pt modelId="{024B4B4C-E0B5-46C6-B1CD-F0470B75F7C0}" type="pres">
      <dgm:prSet presAssocID="{7FE9AC89-F717-4C05-9D81-E2AA4DC1CB8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28ABB08-6A79-4781-8AED-49F7B97DAD63}" type="pres">
      <dgm:prSet presAssocID="{7FE9AC89-F717-4C05-9D81-E2AA4DC1CB83}" presName="diamond" presStyleLbl="bgShp" presStyleIdx="0" presStyleCnt="1" custScaleX="93346" custScaleY="93346"/>
      <dgm:spPr>
        <a:prstGeom prst="ellipse">
          <a:avLst/>
        </a:prstGeom>
      </dgm:spPr>
    </dgm:pt>
    <dgm:pt modelId="{7F439273-4EC8-40AF-B802-A10A01C347BB}" type="pres">
      <dgm:prSet presAssocID="{7FE9AC89-F717-4C05-9D81-E2AA4DC1CB8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46F0C4-E013-4540-B00A-EB2A78443D90}" type="pres">
      <dgm:prSet presAssocID="{7FE9AC89-F717-4C05-9D81-E2AA4DC1CB8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52BD778-B05A-4B38-A851-7346C91CB6C6}" type="pres">
      <dgm:prSet presAssocID="{7FE9AC89-F717-4C05-9D81-E2AA4DC1CB8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9C4A29-5F33-4EE7-9828-C51BA37C1AC8}" type="pres">
      <dgm:prSet presAssocID="{7FE9AC89-F717-4C05-9D81-E2AA4DC1CB8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78B55BD-07ED-47EE-BC66-4E857DF8B00B}" type="presOf" srcId="{C8465247-A833-4FB7-86AF-8C53156F53BC}" destId="{7F439273-4EC8-40AF-B802-A10A01C347BB}" srcOrd="0" destOrd="0" presId="urn:microsoft.com/office/officeart/2005/8/layout/matrix3"/>
    <dgm:cxn modelId="{3AB6654B-F21A-445C-87C7-330F4F1973E6}" srcId="{7FE9AC89-F717-4C05-9D81-E2AA4DC1CB83}" destId="{F065707C-360C-4BAE-ADBF-1EEEBD85E31C}" srcOrd="2" destOrd="0" parTransId="{6F6B736F-519C-4F08-866C-B76A407DC6F9}" sibTransId="{317DC270-B5F8-4804-BBD2-F6237021EEE2}"/>
    <dgm:cxn modelId="{BB17B73B-F58A-445B-81D9-28C5A0710E98}" srcId="{7FE9AC89-F717-4C05-9D81-E2AA4DC1CB83}" destId="{E4C05BE7-7F70-445E-9AE1-F9EDBD45DD1F}" srcOrd="1" destOrd="0" parTransId="{2C65C94F-18C8-437E-A590-797BAF42C8B8}" sibTransId="{07BF4266-BE06-4BCE-B810-2FA1CC1AE1AC}"/>
    <dgm:cxn modelId="{98740A60-B903-49F9-B614-936ECA4023CC}" type="presOf" srcId="{14A76623-6DF8-4310-BDA8-2207ED541B67}" destId="{3B9C4A29-5F33-4EE7-9828-C51BA37C1AC8}" srcOrd="0" destOrd="0" presId="urn:microsoft.com/office/officeart/2005/8/layout/matrix3"/>
    <dgm:cxn modelId="{CF672830-7062-4BFC-BDB6-0E997EAA4354}" srcId="{7FE9AC89-F717-4C05-9D81-E2AA4DC1CB83}" destId="{14A76623-6DF8-4310-BDA8-2207ED541B67}" srcOrd="3" destOrd="0" parTransId="{7CA45744-72D1-444A-8707-D6CF60CEB4EF}" sibTransId="{B522CAC7-E13D-4848-97C9-C18D99F8675C}"/>
    <dgm:cxn modelId="{FA79C0EF-C692-45E4-8AB1-B5D488729C44}" type="presOf" srcId="{F065707C-360C-4BAE-ADBF-1EEEBD85E31C}" destId="{952BD778-B05A-4B38-A851-7346C91CB6C6}" srcOrd="0" destOrd="0" presId="urn:microsoft.com/office/officeart/2005/8/layout/matrix3"/>
    <dgm:cxn modelId="{65DB3163-DDC4-4860-8453-4500B0E9FB09}" type="presOf" srcId="{E4C05BE7-7F70-445E-9AE1-F9EDBD45DD1F}" destId="{CC46F0C4-E013-4540-B00A-EB2A78443D90}" srcOrd="0" destOrd="0" presId="urn:microsoft.com/office/officeart/2005/8/layout/matrix3"/>
    <dgm:cxn modelId="{770F7076-38E5-495A-B620-1B4E74EC356D}" type="presOf" srcId="{7FE9AC89-F717-4C05-9D81-E2AA4DC1CB83}" destId="{024B4B4C-E0B5-46C6-B1CD-F0470B75F7C0}" srcOrd="0" destOrd="0" presId="urn:microsoft.com/office/officeart/2005/8/layout/matrix3"/>
    <dgm:cxn modelId="{8EFB8A3A-A668-4B1C-9FA9-CD9573109714}" srcId="{7FE9AC89-F717-4C05-9D81-E2AA4DC1CB83}" destId="{C8465247-A833-4FB7-86AF-8C53156F53BC}" srcOrd="0" destOrd="0" parTransId="{140B916B-C81B-4FBB-95CB-71DE7AA23BF1}" sibTransId="{1095B2AD-4AB7-4A02-8F05-6DDC93C9EDA5}"/>
    <dgm:cxn modelId="{52AFA2C2-1F1B-4FF3-A14A-9275909851C7}" type="presParOf" srcId="{024B4B4C-E0B5-46C6-B1CD-F0470B75F7C0}" destId="{C28ABB08-6A79-4781-8AED-49F7B97DAD63}" srcOrd="0" destOrd="0" presId="urn:microsoft.com/office/officeart/2005/8/layout/matrix3"/>
    <dgm:cxn modelId="{3020B178-5398-4B46-BD69-6272E14D21F4}" type="presParOf" srcId="{024B4B4C-E0B5-46C6-B1CD-F0470B75F7C0}" destId="{7F439273-4EC8-40AF-B802-A10A01C347BB}" srcOrd="1" destOrd="0" presId="urn:microsoft.com/office/officeart/2005/8/layout/matrix3"/>
    <dgm:cxn modelId="{19F9F513-A8E9-4609-9C20-55F6AAAC2B7C}" type="presParOf" srcId="{024B4B4C-E0B5-46C6-B1CD-F0470B75F7C0}" destId="{CC46F0C4-E013-4540-B00A-EB2A78443D90}" srcOrd="2" destOrd="0" presId="urn:microsoft.com/office/officeart/2005/8/layout/matrix3"/>
    <dgm:cxn modelId="{F47B1537-1B9A-4B75-AB23-3F1A39470234}" type="presParOf" srcId="{024B4B4C-E0B5-46C6-B1CD-F0470B75F7C0}" destId="{952BD778-B05A-4B38-A851-7346C91CB6C6}" srcOrd="3" destOrd="0" presId="urn:microsoft.com/office/officeart/2005/8/layout/matrix3"/>
    <dgm:cxn modelId="{0640D1B9-CE78-4EE1-B44B-74208BD27172}" type="presParOf" srcId="{024B4B4C-E0B5-46C6-B1CD-F0470B75F7C0}" destId="{3B9C4A29-5F33-4EE7-9828-C51BA37C1AC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0F7C1-7F74-4D7F-AC50-A730E78476EF}">
      <dsp:nvSpPr>
        <dsp:cNvPr id="0" name=""/>
        <dsp:cNvSpPr/>
      </dsp:nvSpPr>
      <dsp:spPr>
        <a:xfrm>
          <a:off x="4744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050E51A-21A0-4509-8C93-3266A7A8F50C}">
      <dsp:nvSpPr>
        <dsp:cNvPr id="0" name=""/>
        <dsp:cNvSpPr/>
      </dsp:nvSpPr>
      <dsp:spPr>
        <a:xfrm>
          <a:off x="368643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3200" kern="1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新入社員研修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23999" y="1189356"/>
        <a:ext cx="2124666" cy="1779288"/>
      </dsp:txXfrm>
    </dsp:sp>
    <dsp:sp modelId="{CD6E69CA-4EE4-426E-910E-6239B6A46F35}">
      <dsp:nvSpPr>
        <dsp:cNvPr id="0" name=""/>
        <dsp:cNvSpPr/>
      </dsp:nvSpPr>
      <dsp:spPr>
        <a:xfrm>
          <a:off x="2670706" y="676434"/>
          <a:ext cx="430583" cy="5371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2670706" y="783860"/>
        <a:ext cx="301408" cy="322278"/>
      </dsp:txXfrm>
    </dsp:sp>
    <dsp:sp modelId="{485BE4DF-3854-4184-BA08-1A58CEB2F9BB}">
      <dsp:nvSpPr>
        <dsp:cNvPr id="0" name=""/>
        <dsp:cNvSpPr/>
      </dsp:nvSpPr>
      <dsp:spPr>
        <a:xfrm>
          <a:off x="3470361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5CA380F-6FF8-4BC7-8ED4-E99EDA9DAA2A}">
      <dsp:nvSpPr>
        <dsp:cNvPr id="0" name=""/>
        <dsp:cNvSpPr/>
      </dsp:nvSpPr>
      <dsp:spPr>
        <a:xfrm>
          <a:off x="3834260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3200" kern="1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現場研修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3889616" y="1189356"/>
        <a:ext cx="2124666" cy="1779288"/>
      </dsp:txXfrm>
    </dsp:sp>
    <dsp:sp modelId="{D0E4A410-B7E6-436F-BA10-E63EAC2462D2}">
      <dsp:nvSpPr>
        <dsp:cNvPr id="0" name=""/>
        <dsp:cNvSpPr/>
      </dsp:nvSpPr>
      <dsp:spPr>
        <a:xfrm>
          <a:off x="6136323" y="676434"/>
          <a:ext cx="430583" cy="5371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6136323" y="783860"/>
        <a:ext cx="301408" cy="322278"/>
      </dsp:txXfrm>
    </dsp:sp>
    <dsp:sp modelId="{4BA91B06-2980-426E-8E24-17E5E3D35723}">
      <dsp:nvSpPr>
        <dsp:cNvPr id="0" name=""/>
        <dsp:cNvSpPr/>
      </dsp:nvSpPr>
      <dsp:spPr>
        <a:xfrm>
          <a:off x="6935977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FD65780-7EF1-4918-B2A5-4AD0E2AE435F}">
      <dsp:nvSpPr>
        <dsp:cNvPr id="0" name=""/>
        <dsp:cNvSpPr/>
      </dsp:nvSpPr>
      <dsp:spPr>
        <a:xfrm>
          <a:off x="7299876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3200" kern="1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主任研修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7355232" y="1189356"/>
        <a:ext cx="2124666" cy="1779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5CC1D-59F2-4C2F-9ED5-F0D97AF82750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1CBDA-7D0E-4751-85B1-C3FF2D7A37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515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1CBDA-7D0E-4751-85B1-C3FF2D7A37B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6165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1CBDA-7D0E-4751-85B1-C3FF2D7A37B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89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48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80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5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885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9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2340000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2340000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62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59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55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2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62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90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23400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927A0-FD62-46CD-B704-ADFB68885F61}" type="datetimeFigureOut">
              <a:rPr kumimoji="1" lang="ja-JP" altLang="en-US" smtClean="0"/>
              <a:t>2013/7/17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72888-FC00-4E22-95AB-A44973051F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44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HGP明朝B" panose="02020800000000000000" pitchFamily="18" charset="-128"/>
          <a:ea typeface="HGP明朝B" panose="02020800000000000000" pitchFamily="18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8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企業説明会資料</a:t>
            </a:r>
            <a:endParaRPr kumimoji="1" lang="ja-JP" altLang="en-US" sz="8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ja-JP" altLang="en-US" smtClean="0"/>
              <a:t>２０１３年８月１０日</a:t>
            </a:r>
            <a:endParaRPr kumimoji="1" lang="en-US" altLang="ja-JP" smtClean="0"/>
          </a:p>
          <a:p>
            <a:r>
              <a:rPr lang="ja-JP" altLang="en-US" sz="3200" smtClean="0"/>
              <a:t>松本証券株式会社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208476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Ｂさん</a:t>
            </a:r>
            <a:r>
              <a:rPr kumimoji="1" lang="ja-JP" altLang="en-US" sz="4000" smtClean="0"/>
              <a:t>≪ホールセール部門≫</a:t>
            </a:r>
            <a:endParaRPr kumimoji="1" lang="ja-JP" altLang="en-US" sz="400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" y="1965600"/>
            <a:ext cx="7218290" cy="41700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1965600"/>
            <a:ext cx="35433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7437600" y="5014800"/>
            <a:ext cx="4271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mtClean="0">
                <a:solidFill>
                  <a:schemeClr val="accent1"/>
                </a:solidFill>
              </a:rPr>
              <a:t>資金調達のための新たな有価証券の</a:t>
            </a:r>
            <a:endParaRPr kumimoji="1" lang="en-US" altLang="ja-JP" b="1" smtClean="0">
              <a:solidFill>
                <a:schemeClr val="accent1"/>
              </a:solidFill>
            </a:endParaRPr>
          </a:p>
          <a:p>
            <a:r>
              <a:rPr lang="ja-JP" altLang="en-US" b="1">
                <a:solidFill>
                  <a:schemeClr val="accent1"/>
                </a:solidFill>
              </a:rPr>
              <a:t>発行</a:t>
            </a:r>
            <a:r>
              <a:rPr lang="ja-JP" altLang="en-US" b="1" smtClean="0">
                <a:solidFill>
                  <a:schemeClr val="accent1"/>
                </a:solidFill>
              </a:rPr>
              <a:t>についてご相談させていただきました。</a:t>
            </a:r>
            <a:endParaRPr kumimoji="1" lang="ja-JP" altLang="en-US" b="1">
              <a:solidFill>
                <a:schemeClr val="accent1"/>
              </a:solidFill>
            </a:endParaRPr>
          </a:p>
        </p:txBody>
      </p:sp>
      <p:sp>
        <p:nvSpPr>
          <p:cNvPr id="6" name="フリーフォーム 5">
            <a:hlinkClick r:id="rId4" action="ppaction://hlinksldjump"/>
          </p:cNvPr>
          <p:cNvSpPr/>
          <p:nvPr/>
        </p:nvSpPr>
        <p:spPr>
          <a:xfrm rot="16200000"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57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会社概要</a:t>
            </a:r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502836"/>
              </p:ext>
            </p:extLst>
          </p:nvPr>
        </p:nvGraphicFramePr>
        <p:xfrm>
          <a:off x="2223995" y="2059200"/>
          <a:ext cx="7740000" cy="4140000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00000"/>
                <a:gridCol w="5940000"/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会社名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松本証券株式会社</a:t>
                      </a:r>
                      <a:endParaRPr kumimoji="1" lang="ja-JP" altLang="en-US" sz="160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創業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１９８７年４月１日</a:t>
                      </a:r>
                      <a:endParaRPr kumimoji="1" lang="ja-JP" altLang="en-US" sz="160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本社所在地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東京都中央区銀座Ｘ－Ｘ－Ｘ</a:t>
                      </a:r>
                      <a:endParaRPr kumimoji="1" lang="ja-JP" altLang="en-US" sz="160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事業内容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金融商品取引業</a:t>
                      </a:r>
                      <a:endParaRPr kumimoji="1" lang="ja-JP" altLang="en-US" sz="1600"/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資本金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５億５千万円</a:t>
                      </a:r>
                      <a:endParaRPr kumimoji="1" lang="ja-JP" altLang="en-US" sz="1600"/>
                    </a:p>
                  </a:txBody>
                  <a:tcPr anchor="ctr"/>
                </a:tc>
              </a:tr>
              <a:tr h="234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従業員数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２０１３年４月１日現在　５５２名</a:t>
                      </a:r>
                      <a:endParaRPr kumimoji="1" lang="ja-JP" altLang="en-US" sz="160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600" y="4273200"/>
            <a:ext cx="4572000" cy="1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09866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証券会社の仕事とは？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3600"/>
              </a:spcBef>
              <a:buNone/>
            </a:pPr>
            <a:r>
              <a:rPr lang="ja-JP" altLang="en-US" b="1">
                <a:solidFill>
                  <a:schemeClr val="accent1"/>
                </a:solidFill>
              </a:rPr>
              <a:t>リテール部門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/>
              <a:t>個人顧客向け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/>
              <a:t>富裕層の資産運用を支援する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ja-JP" altLang="en-US" b="1">
                <a:solidFill>
                  <a:schemeClr val="accent1"/>
                </a:solidFill>
              </a:rPr>
              <a:t>ホールセール部門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/>
              <a:t>法人顧客向け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/>
              <a:t>デリバティブの仲介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/>
              <a:t>セールス＆トレーディング業務</a:t>
            </a:r>
            <a:endParaRPr kumimoji="1" lang="ja-JP" altLang="en-US" sz="2000"/>
          </a:p>
        </p:txBody>
      </p:sp>
      <p:sp>
        <p:nvSpPr>
          <p:cNvPr id="5" name="メモ 4"/>
          <p:cNvSpPr/>
          <p:nvPr/>
        </p:nvSpPr>
        <p:spPr>
          <a:xfrm>
            <a:off x="1538514" y="2960149"/>
            <a:ext cx="3600000" cy="216000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金融</a:t>
            </a:r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商品や</a:t>
            </a:r>
            <a:endParaRPr kumimoji="1" lang="en-US" altLang="ja-JP" sz="3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サービスの提供</a:t>
            </a:r>
            <a:endParaRPr kumimoji="1" lang="ja-JP" altLang="en-US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913052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600" y="1828800"/>
            <a:ext cx="1778000" cy="22225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000" y="1828800"/>
            <a:ext cx="1778000" cy="2222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社員紹介</a:t>
            </a:r>
            <a:endParaRPr kumimoji="1" lang="ja-JP" altLang="en-US"/>
          </a:p>
        </p:txBody>
      </p:sp>
      <p:sp>
        <p:nvSpPr>
          <p:cNvPr id="3" name="角丸四角形 2">
            <a:hlinkClick r:id="rId4" action="ppaction://hlinksldjump"/>
          </p:cNvPr>
          <p:cNvSpPr/>
          <p:nvPr/>
        </p:nvSpPr>
        <p:spPr>
          <a:xfrm>
            <a:off x="1036800" y="2487600"/>
            <a:ext cx="2520000" cy="90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smtClean="0"/>
              <a:t>Ａさん</a:t>
            </a:r>
            <a:endParaRPr kumimoji="1" lang="en-US" altLang="ja-JP" sz="3200" smtClean="0"/>
          </a:p>
          <a:p>
            <a:r>
              <a:rPr lang="ja-JP" altLang="en-US" smtClean="0"/>
              <a:t>≪リテール部門≫</a:t>
            </a:r>
            <a:endParaRPr kumimoji="1" lang="ja-JP" altLang="en-US"/>
          </a:p>
        </p:txBody>
      </p:sp>
      <p:sp>
        <p:nvSpPr>
          <p:cNvPr id="4" name="角丸四角形 3">
            <a:hlinkClick r:id="rId5" action="ppaction://hlinksldjump"/>
          </p:cNvPr>
          <p:cNvSpPr/>
          <p:nvPr/>
        </p:nvSpPr>
        <p:spPr>
          <a:xfrm>
            <a:off x="6458400" y="2487600"/>
            <a:ext cx="2520000" cy="90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/>
              <a:t>Ｂ</a:t>
            </a:r>
            <a:r>
              <a:rPr kumimoji="1" lang="ja-JP" altLang="en-US" sz="3200" smtClean="0"/>
              <a:t>さん</a:t>
            </a:r>
            <a:endParaRPr kumimoji="1" lang="en-US" altLang="ja-JP" sz="3200" smtClean="0"/>
          </a:p>
          <a:p>
            <a:r>
              <a:rPr lang="ja-JP" altLang="en-US" smtClean="0"/>
              <a:t>≪ホールセール部門≫</a:t>
            </a:r>
            <a:endParaRPr kumimoji="1" lang="ja-JP" altLang="en-US"/>
          </a:p>
        </p:txBody>
      </p:sp>
      <p:sp>
        <p:nvSpPr>
          <p:cNvPr id="5" name="対角する 2 つの角を切り取った四角形 4"/>
          <p:cNvSpPr/>
          <p:nvPr/>
        </p:nvSpPr>
        <p:spPr>
          <a:xfrm>
            <a:off x="1036800" y="3834000"/>
            <a:ext cx="4680000" cy="2160000"/>
          </a:xfrm>
          <a:prstGeom prst="snip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200"/>
              </a:spcAft>
            </a:pPr>
            <a:r>
              <a:rPr lang="en-US" altLang="ja-JP" sz="2000"/>
              <a:t>1997</a:t>
            </a:r>
            <a:r>
              <a:rPr lang="ja-JP" altLang="en-US" sz="2000"/>
              <a:t>年</a:t>
            </a:r>
            <a:r>
              <a:rPr lang="en-US" altLang="ja-JP" sz="2000"/>
              <a:t>4</a:t>
            </a:r>
            <a:r>
              <a:rPr lang="ja-JP" altLang="en-US" sz="2000"/>
              <a:t>月入社。法学部卒。</a:t>
            </a:r>
          </a:p>
          <a:p>
            <a:pPr>
              <a:spcAft>
                <a:spcPts val="1200"/>
              </a:spcAft>
            </a:pPr>
            <a:r>
              <a:rPr lang="ja-JP" altLang="en-US" sz="2000"/>
              <a:t>地方の事業所でホールセール部門を</a:t>
            </a:r>
            <a:r>
              <a:rPr lang="en-US" altLang="ja-JP" sz="2000"/>
              <a:t>5</a:t>
            </a:r>
            <a:r>
              <a:rPr lang="ja-JP" altLang="en-US" sz="2000"/>
              <a:t>年、リテール部門を</a:t>
            </a:r>
            <a:r>
              <a:rPr lang="en-US" altLang="ja-JP" sz="2000"/>
              <a:t>6</a:t>
            </a:r>
            <a:r>
              <a:rPr lang="ja-JP" altLang="en-US" sz="2000"/>
              <a:t>年経験し、現在は本社でリテール部門長を務める。</a:t>
            </a:r>
            <a:endParaRPr kumimoji="1" lang="ja-JP" altLang="en-US" sz="2000"/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6458400" y="3834000"/>
            <a:ext cx="4680000" cy="2160000"/>
          </a:xfrm>
          <a:prstGeom prst="snip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200"/>
              </a:spcAft>
            </a:pPr>
            <a:r>
              <a:rPr lang="en-US" altLang="ja-JP" sz="2000"/>
              <a:t>2011</a:t>
            </a:r>
            <a:r>
              <a:rPr lang="ja-JP" altLang="en-US" sz="2000"/>
              <a:t>年</a:t>
            </a:r>
            <a:r>
              <a:rPr lang="en-US" altLang="ja-JP" sz="2000"/>
              <a:t>4</a:t>
            </a:r>
            <a:r>
              <a:rPr lang="ja-JP" altLang="en-US" sz="2000"/>
              <a:t>月入社。経済学部卒。</a:t>
            </a:r>
          </a:p>
          <a:p>
            <a:pPr>
              <a:spcAft>
                <a:spcPts val="1200"/>
              </a:spcAft>
            </a:pPr>
            <a:r>
              <a:rPr lang="ja-JP" altLang="en-US" sz="2000"/>
              <a:t>入社後</a:t>
            </a:r>
            <a:r>
              <a:rPr lang="en-US" altLang="ja-JP" sz="2000"/>
              <a:t>3</a:t>
            </a:r>
            <a:r>
              <a:rPr lang="ja-JP" altLang="en-US" sz="2000"/>
              <a:t>ヶ月ほど、研修で金融商品についての基礎を学んだのち、ホールセール部門に配属される。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176766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研修制度</a:t>
            </a:r>
            <a:endParaRPr kumimoji="1" lang="ja-JP" altLang="en-US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265385"/>
              </p:ext>
            </p:extLst>
          </p:nvPr>
        </p:nvGraphicFramePr>
        <p:xfrm>
          <a:off x="1422252" y="2144917"/>
          <a:ext cx="9540000" cy="30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2072302" y="5490530"/>
            <a:ext cx="80473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年齢・能力に合わせてステップアップ</a:t>
            </a:r>
            <a:endParaRPr lang="ja-JP" altLang="en-US" sz="4000" b="1" cap="none" spc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605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求める人物像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/>
              <a:t>指示を待つのでなく、自ら考え行動し、結果に責任を持つ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/>
              <a:t>チームのメンバーと協働し、より大きな成果を上げる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/>
              <a:t>前例がなくても失敗を恐れずに挑戦する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/>
              <a:t>先輩や失敗に学び、常に成長する</a:t>
            </a:r>
            <a:endParaRPr kumimoji="1" lang="ja-JP" altLang="en-US" sz="240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77600" y="1893600"/>
            <a:ext cx="1551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４つの力</a:t>
            </a:r>
            <a:endParaRPr kumimoji="1" lang="ja-JP" altLang="en-US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図表 1"/>
          <p:cNvGraphicFramePr/>
          <p:nvPr>
            <p:extLst>
              <p:ext uri="{D42A27DB-BD31-4B8C-83A1-F6EECF244321}">
                <p14:modId xmlns:p14="http://schemas.microsoft.com/office/powerpoint/2010/main" val="3991096370"/>
              </p:ext>
            </p:extLst>
          </p:nvPr>
        </p:nvGraphicFramePr>
        <p:xfrm>
          <a:off x="428400" y="2340000"/>
          <a:ext cx="5792400" cy="389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5606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C28ABB08-6A79-4781-8AED-49F7B97DAD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7F439273-4EC8-40AF-B802-A10A01C34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CC46F0C4-E013-4540-B00A-EB2A78443D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952BD778-B05A-4B38-A851-7346C91CB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3B9C4A29-5F33-4EE7-9828-C51BA37C1A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募集要項</a:t>
            </a:r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677378"/>
              </p:ext>
            </p:extLst>
          </p:nvPr>
        </p:nvGraphicFramePr>
        <p:xfrm>
          <a:off x="1512983" y="2196000"/>
          <a:ext cx="9172800" cy="3718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000"/>
                <a:gridCol w="3506400"/>
                <a:gridCol w="3506400"/>
              </a:tblGrid>
              <a:tr h="37080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募集職種</a:t>
                      </a:r>
                      <a:endParaRPr kumimoji="1" lang="en-US" altLang="ja-JP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総合職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事務職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応募資格</a:t>
                      </a:r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mtClean="0"/>
                        <a:t>２０１４年３月に大学・大学院を卒業見込みの方</a:t>
                      </a:r>
                      <a:endParaRPr kumimoji="1" lang="en-US" altLang="ja-JP" smtClean="0"/>
                    </a:p>
                    <a:p>
                      <a:r>
                        <a:rPr kumimoji="1" lang="ja-JP" altLang="en-US" smtClean="0"/>
                        <a:t>２０１２年３月以降に大学・大学院を卒業した方で、未就職の方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募集人数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１０名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２名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給与（月給）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大卒２３万円、院卒２５万円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１９万円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勤務時間</a:t>
                      </a:r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９：００～１８：００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勤務地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本社、各事業所（異動あり）</a:t>
                      </a:r>
                    </a:p>
                    <a:p>
                      <a:pPr marL="216000" indent="-216000"/>
                      <a:r>
                        <a:rPr kumimoji="1" lang="en-US" altLang="ja-JP" sz="1600" smtClean="0"/>
                        <a:t>※</a:t>
                      </a:r>
                      <a:r>
                        <a:rPr kumimoji="1" lang="ja-JP" altLang="en-US" sz="1600" smtClean="0"/>
                        <a:t>事業所</a:t>
                      </a:r>
                      <a:r>
                        <a:rPr kumimoji="1" lang="en-US" altLang="ja-JP" sz="1600" smtClean="0"/>
                        <a:t>…</a:t>
                      </a:r>
                      <a:r>
                        <a:rPr kumimoji="1" lang="ja-JP" altLang="en-US" sz="1600" smtClean="0"/>
                        <a:t>東京、大阪、名古屋、博多、新潟、仙台、盛岡、札幌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本社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待遇</a:t>
                      </a:r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各種社会保険、各種手当、昇給・昇格年１回（４月）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休日</a:t>
                      </a:r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週休２日制、有給休暇（１０日間）、リフレッシュ休暇、誕生日休暇など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041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よくあるご質問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ja-JP" altLang="en-US"/>
              <a:t>Ｑ．総合職と事務職を併願することは可能ですか？</a:t>
            </a:r>
          </a:p>
          <a:p>
            <a:pPr marL="540000" indent="0">
              <a:buNone/>
            </a:pPr>
            <a:r>
              <a:rPr lang="ja-JP" altLang="en-US" sz="2000"/>
              <a:t>可能です。面接の中で理由をお聞かせください。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ja-JP" altLang="en-US"/>
              <a:t>Ｑ．女性が活躍できますか？</a:t>
            </a:r>
          </a:p>
          <a:p>
            <a:pPr marL="540000" indent="0">
              <a:buNone/>
            </a:pPr>
            <a:r>
              <a:rPr lang="ja-JP" altLang="en-US" sz="2000"/>
              <a:t>採用や仕事内容に男女の別はありません。</a:t>
            </a:r>
          </a:p>
          <a:p>
            <a:pPr marL="540000" indent="0">
              <a:buNone/>
            </a:pPr>
            <a:r>
              <a:rPr lang="ja-JP" altLang="en-US" sz="2000"/>
              <a:t>子育てしながら管理職を任されている先輩もいます。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ja-JP" altLang="en-US"/>
              <a:t>Ｑ．配属先は希望できますか？</a:t>
            </a:r>
          </a:p>
          <a:p>
            <a:pPr marL="540000" indent="0">
              <a:buNone/>
            </a:pPr>
            <a:r>
              <a:rPr lang="ja-JP" altLang="en-US" sz="2000"/>
              <a:t>事前にご希望をお伺いしますが、確約はできかねます。</a:t>
            </a:r>
          </a:p>
          <a:p>
            <a:pPr marL="540000" indent="0">
              <a:buNone/>
            </a:pPr>
            <a:r>
              <a:rPr lang="ja-JP" altLang="en-US" sz="2000"/>
              <a:t>配属先は、新入社員研修の後に決まります。</a:t>
            </a:r>
            <a:endParaRPr kumimoji="1" lang="ja-JP" altLang="en-US" sz="2000"/>
          </a:p>
        </p:txBody>
      </p:sp>
      <p:sp>
        <p:nvSpPr>
          <p:cNvPr id="4" name="メモ 3"/>
          <p:cNvSpPr/>
          <p:nvPr/>
        </p:nvSpPr>
        <p:spPr>
          <a:xfrm>
            <a:off x="7646400" y="3420000"/>
            <a:ext cx="3600000" cy="216000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皆さんの</a:t>
            </a:r>
            <a:endParaRPr kumimoji="1" lang="en-US" altLang="ja-JP" sz="3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</a:t>
            </a:r>
            <a:r>
              <a:rPr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応募</a:t>
            </a:r>
            <a:r>
              <a:rPr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</a:t>
            </a:r>
            <a:endParaRPr lang="en-US" altLang="ja-JP" sz="3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</a:t>
            </a:r>
            <a:r>
              <a:rPr kumimoji="1"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待</a:t>
            </a:r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ちしていま</a:t>
            </a:r>
            <a:r>
              <a:rPr kumimoji="1"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す</a:t>
            </a:r>
          </a:p>
        </p:txBody>
      </p:sp>
      <p:sp>
        <p:nvSpPr>
          <p:cNvPr id="7" name="フリーフォーム 6">
            <a:hlinkClick r:id="" action="ppaction://hlinkshowjump?jump=firstslide"/>
          </p:cNvPr>
          <p:cNvSpPr/>
          <p:nvPr/>
        </p:nvSpPr>
        <p:spPr>
          <a:xfrm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880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Ａさん</a:t>
            </a:r>
            <a:r>
              <a:rPr kumimoji="1" lang="ja-JP" altLang="en-US" sz="4000" smtClean="0"/>
              <a:t>≪リテール部門≫</a:t>
            </a:r>
            <a:endParaRPr kumimoji="1" lang="ja-JP" altLang="en-US" sz="400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" y="1965600"/>
            <a:ext cx="7218290" cy="41700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1965600"/>
            <a:ext cx="35433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7765200" y="5014800"/>
            <a:ext cx="3821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mtClean="0">
                <a:solidFill>
                  <a:schemeClr val="accent1"/>
                </a:solidFill>
              </a:rPr>
              <a:t>一定の相談時間を設けることにより、</a:t>
            </a:r>
            <a:endParaRPr kumimoji="1" lang="en-US" altLang="ja-JP" b="1" smtClean="0">
              <a:solidFill>
                <a:schemeClr val="accent1"/>
              </a:solidFill>
            </a:endParaRPr>
          </a:p>
          <a:p>
            <a:r>
              <a:rPr lang="ja-JP" altLang="en-US" b="1">
                <a:solidFill>
                  <a:schemeClr val="accent1"/>
                </a:solidFill>
              </a:rPr>
              <a:t>若手</a:t>
            </a:r>
            <a:r>
              <a:rPr lang="ja-JP" altLang="en-US" b="1" smtClean="0">
                <a:solidFill>
                  <a:schemeClr val="accent1"/>
                </a:solidFill>
              </a:rPr>
              <a:t>の</a:t>
            </a:r>
            <a:r>
              <a:rPr lang="ja-JP" altLang="en-US" b="1">
                <a:solidFill>
                  <a:schemeClr val="accent1"/>
                </a:solidFill>
              </a:rPr>
              <a:t>育成</a:t>
            </a:r>
            <a:r>
              <a:rPr lang="ja-JP" altLang="en-US" b="1" smtClean="0">
                <a:solidFill>
                  <a:schemeClr val="accent1"/>
                </a:solidFill>
              </a:rPr>
              <a:t>に力を入れています。</a:t>
            </a:r>
            <a:endParaRPr kumimoji="1" lang="ja-JP" altLang="en-US" b="1">
              <a:solidFill>
                <a:schemeClr val="accent1"/>
              </a:solidFill>
            </a:endParaRPr>
          </a:p>
        </p:txBody>
      </p:sp>
      <p:sp>
        <p:nvSpPr>
          <p:cNvPr id="6" name="フリーフォーム 5">
            <a:hlinkClick r:id="rId4" action="ppaction://hlinksldjump"/>
          </p:cNvPr>
          <p:cNvSpPr/>
          <p:nvPr/>
        </p:nvSpPr>
        <p:spPr>
          <a:xfrm rot="16200000"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19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520</Words>
  <Application>Microsoft Office PowerPoint</Application>
  <PresentationFormat>ワイド画面</PresentationFormat>
  <Paragraphs>97</Paragraphs>
  <Slides>10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HGP明朝B</vt:lpstr>
      <vt:lpstr>ＭＳ Ｐゴシック</vt:lpstr>
      <vt:lpstr>Arial</vt:lpstr>
      <vt:lpstr>Calibri</vt:lpstr>
      <vt:lpstr>Wingdings</vt:lpstr>
      <vt:lpstr>Office テーマ</vt:lpstr>
      <vt:lpstr>企業説明会資料</vt:lpstr>
      <vt:lpstr>会社概要</vt:lpstr>
      <vt:lpstr>証券会社の仕事とは？</vt:lpstr>
      <vt:lpstr>社員紹介</vt:lpstr>
      <vt:lpstr>研修制度</vt:lpstr>
      <vt:lpstr>求める人物像</vt:lpstr>
      <vt:lpstr>募集要項</vt:lpstr>
      <vt:lpstr>よくあるご質問</vt:lpstr>
      <vt:lpstr>Ａさん≪リテール部門≫</vt:lpstr>
      <vt:lpstr>Ｂさん≪ホールセール部門≫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黒田 真紀子</dc:creator>
  <cp:lastModifiedBy>サーティファイ６</cp:lastModifiedBy>
  <cp:revision>25</cp:revision>
  <dcterms:created xsi:type="dcterms:W3CDTF">2013-05-30T02:11:18Z</dcterms:created>
  <dcterms:modified xsi:type="dcterms:W3CDTF">2013-07-17T09:44:17Z</dcterms:modified>
</cp:coreProperties>
</file>